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7" r:id="rId1"/>
  </p:sldMasterIdLst>
  <p:notesMasterIdLst>
    <p:notesMasterId r:id="rId21"/>
  </p:notesMasterIdLst>
  <p:handoutMasterIdLst>
    <p:handoutMasterId r:id="rId22"/>
  </p:handoutMasterIdLst>
  <p:sldIdLst>
    <p:sldId id="257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6" r:id="rId10"/>
    <p:sldId id="294" r:id="rId11"/>
    <p:sldId id="295" r:id="rId12"/>
    <p:sldId id="278" r:id="rId13"/>
    <p:sldId id="297" r:id="rId14"/>
    <p:sldId id="298" r:id="rId15"/>
    <p:sldId id="302" r:id="rId16"/>
    <p:sldId id="303" r:id="rId17"/>
    <p:sldId id="305" r:id="rId18"/>
    <p:sldId id="304" r:id="rId19"/>
    <p:sldId id="285" r:id="rId20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C01ACC-A11F-4D3C-98D5-ABDEBD61DA15}" v="40" dt="2019-03-17T17:54:26.2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08"/>
    <p:restoredTop sz="94541"/>
  </p:normalViewPr>
  <p:slideViewPr>
    <p:cSldViewPr>
      <p:cViewPr varScale="1">
        <p:scale>
          <a:sx n="124" d="100"/>
          <a:sy n="124" d="100"/>
        </p:scale>
        <p:origin x="9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863F5BB-0E71-744D-B9FB-4339617211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24AEA2-0CE6-3D40-AAEB-2317480993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CC191A64-2D33-472F-AEF8-CCD9DA56A718}" type="datetimeFigureOut">
              <a:rPr lang="de-DE" altLang="de-DE"/>
              <a:pPr>
                <a:defRPr/>
              </a:pPr>
              <a:t>17.03.20</a:t>
            </a:fld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59D44D-0320-7A45-B115-1523EDF98C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3E6D67-F7E1-2646-ACFE-7873C86A9C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D57F5C5A-2B6E-4F81-8A47-F28F9E1C9AD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EFF59F83-C7EE-A946-9368-D7D495457A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D9233DE-7912-814D-928E-269F0AFF95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65ADAF5A-1B8C-4E24-8279-895D62A964D4}" type="datetimeFigureOut">
              <a:rPr lang="de-DE" altLang="de-DE"/>
              <a:pPr>
                <a:defRPr/>
              </a:pPr>
              <a:t>17.03.20</a:t>
            </a:fld>
            <a:endParaRPr lang="de-DE" alt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EE76ECA1-5B79-CE4C-9750-0E66FD5B8A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D6083F13-6AC3-8C4A-BA7C-9D3DBB4C24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Mastertextformat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DBD23D-051B-634B-A6CD-C096800405B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4BD3152-8E57-ED4A-BAF3-E72650BD4A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7BC176A5-1520-4F48-9725-CB62F945854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>
            <a:extLst>
              <a:ext uri="{FF2B5EF4-FFF2-40B4-BE49-F238E27FC236}">
                <a16:creationId xmlns:a16="http://schemas.microsoft.com/office/drawing/2014/main" id="{C7982FC8-1123-469A-A337-83DEF5BC2DB2}"/>
              </a:ext>
            </a:extLst>
          </p:cNvPr>
          <p:cNvGrpSpPr>
            <a:grpSpLocks/>
          </p:cNvGrpSpPr>
          <p:nvPr/>
        </p:nvGrpSpPr>
        <p:grpSpPr bwMode="auto">
          <a:xfrm>
            <a:off x="487363" y="411163"/>
            <a:ext cx="8169275" cy="6035675"/>
            <a:chOff x="486873" y="411480"/>
            <a:chExt cx="8170254" cy="6035040"/>
          </a:xfrm>
        </p:grpSpPr>
        <p:pic>
          <p:nvPicPr>
            <p:cNvPr id="5" name="Rectangle 7">
              <a:extLst>
                <a:ext uri="{FF2B5EF4-FFF2-40B4-BE49-F238E27FC236}">
                  <a16:creationId xmlns:a16="http://schemas.microsoft.com/office/drawing/2014/main" id="{E4D05E28-5F0D-4F7B-B057-5C6FB469C1E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094" y="292430"/>
              <a:ext cx="8421109" cy="6260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13">
              <a:extLst>
                <a:ext uri="{FF2B5EF4-FFF2-40B4-BE49-F238E27FC236}">
                  <a16:creationId xmlns:a16="http://schemas.microsoft.com/office/drawing/2014/main" id="{A21B4F55-8259-45DB-A258-675AF95FD6D1}"/>
                </a:ext>
              </a:extLst>
            </p:cNvPr>
            <p:cNvSpPr>
              <a:spLocks/>
            </p:cNvSpPr>
            <p:nvPr/>
          </p:nvSpPr>
          <p:spPr>
            <a:xfrm>
              <a:off x="563082" y="474973"/>
              <a:ext cx="7982907" cy="5889005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/>
            </a:p>
          </p:txBody>
        </p:sp>
        <p:cxnSp>
          <p:nvCxnSpPr>
            <p:cNvPr id="7" name="Straight Connector 14">
              <a:extLst>
                <a:ext uri="{FF2B5EF4-FFF2-40B4-BE49-F238E27FC236}">
                  <a16:creationId xmlns:a16="http://schemas.microsoft.com/office/drawing/2014/main" id="{5E8C00FF-C417-469C-B227-466C66AC92B9}"/>
                </a:ext>
              </a:extLst>
            </p:cNvPr>
            <p:cNvCxnSpPr/>
            <p:nvPr/>
          </p:nvCxnSpPr>
          <p:spPr>
            <a:xfrm>
              <a:off x="563082" y="6133815"/>
              <a:ext cx="7982907" cy="1588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" name="Rectangle 16">
              <a:extLst>
                <a:ext uri="{FF2B5EF4-FFF2-40B4-BE49-F238E27FC236}">
                  <a16:creationId xmlns:a16="http://schemas.microsoft.com/office/drawing/2014/main" id="{15541724-DF69-4ED5-96D6-925C0DC70DDE}"/>
                </a:ext>
              </a:extLst>
            </p:cNvPr>
            <p:cNvSpPr/>
            <p:nvPr/>
          </p:nvSpPr>
          <p:spPr>
            <a:xfrm>
              <a:off x="563082" y="457512"/>
              <a:ext cx="7982907" cy="2577829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0442DDE-AC76-49D3-BC96-6E47CBE1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3088" y="6122988"/>
            <a:ext cx="2133600" cy="2587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B0BCC1"/>
                </a:solidFill>
                <a:latin typeface="Brush Script MT" panose="03060802040406070304" pitchFamily="66" charset="-122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1CF9E176-87C3-4082-8DD8-C80AE7931509}" type="datetime2">
              <a:rPr lang="en-US" altLang="de-DE"/>
              <a:pPr>
                <a:defRPr/>
              </a:pPr>
              <a:t>Tuesday, March 17, 2020</a:t>
            </a:fld>
            <a:endParaRPr lang="en-US" altLang="de-D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B782BD-9447-402D-87FE-A6D7B613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38800" y="6122988"/>
            <a:ext cx="2895600" cy="257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9B451D-AD9A-4703-A9AC-9C46393D7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91000" y="6122988"/>
            <a:ext cx="762000" cy="27146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490D68-602D-4D84-9FD2-C9BCEB04370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650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>
            <a:extLst>
              <a:ext uri="{FF2B5EF4-FFF2-40B4-BE49-F238E27FC236}">
                <a16:creationId xmlns:a16="http://schemas.microsoft.com/office/drawing/2014/main" id="{5ED92524-E591-456A-AB91-DD0A1EAAE59B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pic>
          <p:nvPicPr>
            <p:cNvPr id="5" name="Rectangle 12">
              <a:extLst>
                <a:ext uri="{FF2B5EF4-FFF2-40B4-BE49-F238E27FC236}">
                  <a16:creationId xmlns:a16="http://schemas.microsoft.com/office/drawing/2014/main" id="{713EF9F6-E28A-4D16-9E54-ED57A6D3508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7" y="64183"/>
              <a:ext cx="9029047" cy="6716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DE70FBC3-15EE-4EFD-BC74-EBDB33BCA5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7" name="Rectangle 18">
                <a:extLst>
                  <a:ext uri="{FF2B5EF4-FFF2-40B4-BE49-F238E27FC236}">
                    <a16:creationId xmlns:a16="http://schemas.microsoft.com/office/drawing/2014/main" id="{A93E8A51-B27D-46D2-B745-2169B857C7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025" y="246872"/>
                <a:ext cx="8622676" cy="6364582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  <p:cxnSp>
            <p:nvCxnSpPr>
              <p:cNvPr id="8" name="Straight Connector 19">
                <a:extLst>
                  <a:ext uri="{FF2B5EF4-FFF2-40B4-BE49-F238E27FC236}">
                    <a16:creationId xmlns:a16="http://schemas.microsoft.com/office/drawing/2014/main" id="{3A4E3EB3-F81A-4FC7-85AA-3B0D9D91E4AE}"/>
                  </a:ext>
                </a:extLst>
              </p:cNvPr>
              <p:cNvCxnSpPr/>
              <p:nvPr/>
            </p:nvCxnSpPr>
            <p:spPr>
              <a:xfrm>
                <a:off x="247025" y="6389249"/>
                <a:ext cx="8622676" cy="1587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" name="Rectangle 20">
                <a:extLst>
                  <a:ext uri="{FF2B5EF4-FFF2-40B4-BE49-F238E27FC236}">
                    <a16:creationId xmlns:a16="http://schemas.microsoft.com/office/drawing/2014/main" id="{A494D2AA-E266-4D17-A5E0-6906DB8E8337}"/>
                  </a:ext>
                </a:extLst>
              </p:cNvPr>
              <p:cNvSpPr/>
              <p:nvPr/>
            </p:nvSpPr>
            <p:spPr>
              <a:xfrm>
                <a:off x="247025" y="1611845"/>
                <a:ext cx="8622676" cy="63487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61C0AB2-C2B5-4923-80A6-D4EF4A596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255B112-E139-404F-A8FA-19DE0029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28AEE64-994A-488E-B3DE-AC0D1BF79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9AB9AF-D6BD-4B8E-A6CB-C686D87DE91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0923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>
            <a:extLst>
              <a:ext uri="{FF2B5EF4-FFF2-40B4-BE49-F238E27FC236}">
                <a16:creationId xmlns:a16="http://schemas.microsoft.com/office/drawing/2014/main" id="{3BA4905E-4790-46E0-B7AE-8C1584A9AFD0}"/>
              </a:ext>
            </a:extLst>
          </p:cNvPr>
          <p:cNvGrpSpPr>
            <a:grpSpLocks/>
          </p:cNvGrpSpPr>
          <p:nvPr/>
        </p:nvGrpSpPr>
        <p:grpSpPr bwMode="auto">
          <a:xfrm>
            <a:off x="487363" y="411163"/>
            <a:ext cx="8169275" cy="6035675"/>
            <a:chOff x="486873" y="411480"/>
            <a:chExt cx="8170254" cy="6035040"/>
          </a:xfrm>
        </p:grpSpPr>
        <p:pic>
          <p:nvPicPr>
            <p:cNvPr id="6" name="Rectangle 11">
              <a:extLst>
                <a:ext uri="{FF2B5EF4-FFF2-40B4-BE49-F238E27FC236}">
                  <a16:creationId xmlns:a16="http://schemas.microsoft.com/office/drawing/2014/main" id="{F89211C3-04BF-4E5A-865E-9935765AC21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094" y="292430"/>
              <a:ext cx="8421109" cy="6260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B6C9D58A-D9C0-4088-B4B9-54F3D96A2E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5D48DB-502D-4E91-B20F-510094E4CF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3082" y="474973"/>
                <a:ext cx="7982907" cy="5889005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B50BDDF-1D3C-4BC5-9D1C-235A197C2A90}"/>
                  </a:ext>
                </a:extLst>
              </p:cNvPr>
              <p:cNvCxnSpPr/>
              <p:nvPr/>
            </p:nvCxnSpPr>
            <p:spPr>
              <a:xfrm>
                <a:off x="563082" y="6133814"/>
                <a:ext cx="7982907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" name="Straight Connector 10">
                <a:extLst>
                  <a:ext uri="{FF2B5EF4-FFF2-40B4-BE49-F238E27FC236}">
                    <a16:creationId xmlns:a16="http://schemas.microsoft.com/office/drawing/2014/main" id="{07B49F0B-0708-4FA0-A7F5-5A21E129201C}"/>
                  </a:ext>
                </a:extLst>
              </p:cNvPr>
              <p:cNvCxnSpPr/>
              <p:nvPr/>
            </p:nvCxnSpPr>
            <p:spPr>
              <a:xfrm>
                <a:off x="563082" y="3427412"/>
                <a:ext cx="7982907" cy="1587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 rtlCol="0">
            <a:norm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A8E6488-4AD6-4DC5-834A-BD3551F9907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69913" y="6122988"/>
            <a:ext cx="2133600" cy="258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2E18E4-28BA-438F-B49D-5E91AAA261B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638800" y="6124575"/>
            <a:ext cx="2895600" cy="257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313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>
            <a:extLst>
              <a:ext uri="{FF2B5EF4-FFF2-40B4-BE49-F238E27FC236}">
                <a16:creationId xmlns:a16="http://schemas.microsoft.com/office/drawing/2014/main" id="{380D7BEF-86BE-4CA3-8C6C-D1D4A19DF794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pic>
          <p:nvPicPr>
            <p:cNvPr id="5" name="Rectangle 11">
              <a:extLst>
                <a:ext uri="{FF2B5EF4-FFF2-40B4-BE49-F238E27FC236}">
                  <a16:creationId xmlns:a16="http://schemas.microsoft.com/office/drawing/2014/main" id="{6FD5E1E9-C127-4933-9B3B-D8F471929CF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7" y="64183"/>
              <a:ext cx="9029047" cy="6716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48EEEE22-B02D-4450-B4F6-263FF1DF9F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7" name="Rectangle 26">
                <a:extLst>
                  <a:ext uri="{FF2B5EF4-FFF2-40B4-BE49-F238E27FC236}">
                    <a16:creationId xmlns:a16="http://schemas.microsoft.com/office/drawing/2014/main" id="{672EA028-A14E-4D61-A90F-1E1DB65806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025" y="246872"/>
                <a:ext cx="8622676" cy="6364582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  <p:cxnSp>
            <p:nvCxnSpPr>
              <p:cNvPr id="8" name="Straight Connector 27">
                <a:extLst>
                  <a:ext uri="{FF2B5EF4-FFF2-40B4-BE49-F238E27FC236}">
                    <a16:creationId xmlns:a16="http://schemas.microsoft.com/office/drawing/2014/main" id="{678423E4-7AA3-4809-A6FF-08A9914F6FC1}"/>
                  </a:ext>
                </a:extLst>
              </p:cNvPr>
              <p:cNvCxnSpPr/>
              <p:nvPr/>
            </p:nvCxnSpPr>
            <p:spPr>
              <a:xfrm>
                <a:off x="247025" y="6389249"/>
                <a:ext cx="8622676" cy="1587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AC90DF6-3BEF-4622-A9A1-41CF8BF3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B0BCC1"/>
                </a:solidFill>
                <a:latin typeface="Brush Script MT" panose="03060802040406070304" pitchFamily="66" charset="-122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E645F6B7-0BCF-4162-BB46-F2D9A6485555}" type="datetime2">
              <a:rPr lang="en-US" altLang="de-DE"/>
              <a:pPr>
                <a:defRPr/>
              </a:pPr>
              <a:t>Tuesday, March 17, 2020</a:t>
            </a:fld>
            <a:endParaRPr lang="en-US" altLang="de-D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166C298-6912-44A9-9F20-ED135554A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FE77CDA-A619-4AF3-BFF0-2A79473DF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7A944B-79C9-46B5-BFBC-F4E8640369A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7507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9">
            <a:extLst>
              <a:ext uri="{FF2B5EF4-FFF2-40B4-BE49-F238E27FC236}">
                <a16:creationId xmlns:a16="http://schemas.microsoft.com/office/drawing/2014/main" id="{5D8F8CC2-7EC5-4266-8347-325195EA28A6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pic>
          <p:nvPicPr>
            <p:cNvPr id="6" name="Rectangle 20">
              <a:extLst>
                <a:ext uri="{FF2B5EF4-FFF2-40B4-BE49-F238E27FC236}">
                  <a16:creationId xmlns:a16="http://schemas.microsoft.com/office/drawing/2014/main" id="{9613E6D2-3D18-4292-A36E-77DCAA45EB2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7" y="64183"/>
              <a:ext cx="9029047" cy="6716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7ACB34D0-DD2D-4C0C-A6C5-195E794AE5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8" name="Rectangle 22">
                <a:extLst>
                  <a:ext uri="{FF2B5EF4-FFF2-40B4-BE49-F238E27FC236}">
                    <a16:creationId xmlns:a16="http://schemas.microsoft.com/office/drawing/2014/main" id="{2CCAE15C-25F9-4025-AFA7-AD84F17C0D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025" y="246872"/>
                <a:ext cx="8622676" cy="6364582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  <p:cxnSp>
            <p:nvCxnSpPr>
              <p:cNvPr id="9" name="Straight Connector 23">
                <a:extLst>
                  <a:ext uri="{FF2B5EF4-FFF2-40B4-BE49-F238E27FC236}">
                    <a16:creationId xmlns:a16="http://schemas.microsoft.com/office/drawing/2014/main" id="{C4205BB8-E3F0-470C-8B93-249E3704389B}"/>
                  </a:ext>
                </a:extLst>
              </p:cNvPr>
              <p:cNvCxnSpPr/>
              <p:nvPr/>
            </p:nvCxnSpPr>
            <p:spPr>
              <a:xfrm>
                <a:off x="247025" y="6389249"/>
                <a:ext cx="8622676" cy="1587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0" name="Rectangle 24">
                <a:extLst>
                  <a:ext uri="{FF2B5EF4-FFF2-40B4-BE49-F238E27FC236}">
                    <a16:creationId xmlns:a16="http://schemas.microsoft.com/office/drawing/2014/main" id="{3BB56035-8B8E-4B3D-B5AE-16ED6AFAEF8D}"/>
                  </a:ext>
                </a:extLst>
              </p:cNvPr>
              <p:cNvSpPr/>
              <p:nvPr/>
            </p:nvSpPr>
            <p:spPr>
              <a:xfrm>
                <a:off x="247025" y="1611845"/>
                <a:ext cx="8622676" cy="63487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985C65E2-9BEC-4207-BD70-60DD3400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8056F242-6521-4073-AFD1-A309BF8F6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7B861610-9165-4937-B845-2A81802FA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74D9BA-9113-4294-B58B-E2BEFB18610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23791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98C6C0EB-B3D9-4316-8B63-685C23FB6641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grpSp>
          <p:nvGrpSpPr>
            <p:cNvPr id="8" name="Group 25">
              <a:extLst>
                <a:ext uri="{FF2B5EF4-FFF2-40B4-BE49-F238E27FC236}">
                  <a16:creationId xmlns:a16="http://schemas.microsoft.com/office/drawing/2014/main" id="{A47AE7EC-93BD-4285-A868-FA1BA95A92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10" name="Rectangle 26">
                <a:extLst>
                  <a:ext uri="{FF2B5EF4-FFF2-40B4-BE49-F238E27FC236}">
                    <a16:creationId xmlns:a16="http://schemas.microsoft.com/office/drawing/2014/main" id="{40DAD6D8-820F-4E81-9CCD-F03911385B4F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7" y="64183"/>
                <a:ext cx="9029047" cy="6716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CC22E39-83F4-4CDF-A09A-B5FA9EFC24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2" name="Rectangle 28">
                  <a:extLst>
                    <a:ext uri="{FF2B5EF4-FFF2-40B4-BE49-F238E27FC236}">
                      <a16:creationId xmlns:a16="http://schemas.microsoft.com/office/drawing/2014/main" id="{B118EF1B-3F45-4A51-8DED-85675ECD1CF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7025" y="246872"/>
                  <a:ext cx="8622676" cy="6364582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/>
                </a:p>
              </p:txBody>
            </p:sp>
            <p:cxnSp>
              <p:nvCxnSpPr>
                <p:cNvPr id="13" name="Straight Connector 30">
                  <a:extLst>
                    <a:ext uri="{FF2B5EF4-FFF2-40B4-BE49-F238E27FC236}">
                      <a16:creationId xmlns:a16="http://schemas.microsoft.com/office/drawing/2014/main" id="{06EEB5FA-1027-419D-9A21-2505A821DB9F}"/>
                    </a:ext>
                  </a:extLst>
                </p:cNvPr>
                <p:cNvCxnSpPr/>
                <p:nvPr/>
              </p:nvCxnSpPr>
              <p:spPr>
                <a:xfrm>
                  <a:off x="247025" y="6389249"/>
                  <a:ext cx="8622676" cy="1587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4" name="Rectangle 31">
                  <a:extLst>
                    <a:ext uri="{FF2B5EF4-FFF2-40B4-BE49-F238E27FC236}">
                      <a16:creationId xmlns:a16="http://schemas.microsoft.com/office/drawing/2014/main" id="{8EE9C687-60BE-4C24-868E-C333B69AB63C}"/>
                    </a:ext>
                  </a:extLst>
                </p:cNvPr>
                <p:cNvSpPr/>
                <p:nvPr/>
              </p:nvSpPr>
              <p:spPr>
                <a:xfrm>
                  <a:off x="247025" y="1611845"/>
                  <a:ext cx="8622676" cy="63487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/>
                </a:p>
              </p:txBody>
            </p:sp>
          </p:grpSp>
        </p:grpSp>
        <p:cxnSp>
          <p:nvCxnSpPr>
            <p:cNvPr id="9" name="Straight Connector 22">
              <a:extLst>
                <a:ext uri="{FF2B5EF4-FFF2-40B4-BE49-F238E27FC236}">
                  <a16:creationId xmlns:a16="http://schemas.microsoft.com/office/drawing/2014/main" id="{1464D5BC-F71E-4310-B102-5EFED33BA835}"/>
                </a:ext>
              </a:extLst>
            </p:cNvPr>
            <p:cNvCxnSpPr/>
            <p:nvPr/>
          </p:nvCxnSpPr>
          <p:spPr>
            <a:xfrm rot="16200000" flipH="1">
              <a:off x="2217422" y="4026572"/>
              <a:ext cx="4710743" cy="1588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8DB34DB6-76E4-4827-A7B6-C24ADF968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E5B18E55-282D-42F4-AA32-8CA2473E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FD0E2908-8482-4AEF-8535-CB791EF29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DD8DB9-E3F4-41B1-9974-18F5CC9D084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6880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">
            <a:extLst>
              <a:ext uri="{FF2B5EF4-FFF2-40B4-BE49-F238E27FC236}">
                <a16:creationId xmlns:a16="http://schemas.microsoft.com/office/drawing/2014/main" id="{B59621E9-EC4E-4690-8EEF-4DAC11B672D1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pic>
          <p:nvPicPr>
            <p:cNvPr id="4" name="Rectangle 12">
              <a:extLst>
                <a:ext uri="{FF2B5EF4-FFF2-40B4-BE49-F238E27FC236}">
                  <a16:creationId xmlns:a16="http://schemas.microsoft.com/office/drawing/2014/main" id="{72B39FDD-42C0-4F94-9116-F7C47852D33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7" y="64183"/>
              <a:ext cx="9029047" cy="6716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AEA9E221-20E1-4172-AFB0-049F77F840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6" name="Rectangle 14">
                <a:extLst>
                  <a:ext uri="{FF2B5EF4-FFF2-40B4-BE49-F238E27FC236}">
                    <a16:creationId xmlns:a16="http://schemas.microsoft.com/office/drawing/2014/main" id="{5BEFDA85-366C-47DF-ABE2-B5A99FF0F8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025" y="246872"/>
                <a:ext cx="8622676" cy="6364582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  <p:cxnSp>
            <p:nvCxnSpPr>
              <p:cNvPr id="7" name="Straight Connector 15">
                <a:extLst>
                  <a:ext uri="{FF2B5EF4-FFF2-40B4-BE49-F238E27FC236}">
                    <a16:creationId xmlns:a16="http://schemas.microsoft.com/office/drawing/2014/main" id="{F4A86CD7-7472-415C-A814-88A95981383A}"/>
                  </a:ext>
                </a:extLst>
              </p:cNvPr>
              <p:cNvCxnSpPr/>
              <p:nvPr/>
            </p:nvCxnSpPr>
            <p:spPr>
              <a:xfrm>
                <a:off x="247025" y="6389249"/>
                <a:ext cx="8622676" cy="1587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" name="Rectangle 16">
                <a:extLst>
                  <a:ext uri="{FF2B5EF4-FFF2-40B4-BE49-F238E27FC236}">
                    <a16:creationId xmlns:a16="http://schemas.microsoft.com/office/drawing/2014/main" id="{C98788C6-0868-4A67-BBF0-F43F9FD1C7B5}"/>
                  </a:ext>
                </a:extLst>
              </p:cNvPr>
              <p:cNvSpPr/>
              <p:nvPr/>
            </p:nvSpPr>
            <p:spPr>
              <a:xfrm>
                <a:off x="247025" y="1611845"/>
                <a:ext cx="8622676" cy="63487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1B4BFF5-3DD2-441F-BA15-535FF334A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F1AABC2-BCD5-4904-A94F-703053FF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45E3C8B9-EB40-4F52-AED0-9E0644716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638DEF-C03C-41EE-8BC9-CC24C05739F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842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7F61F2DB-DB06-43EE-B096-BB5A6D874E93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pic>
          <p:nvPicPr>
            <p:cNvPr id="3" name="Rectangle 10">
              <a:extLst>
                <a:ext uri="{FF2B5EF4-FFF2-40B4-BE49-F238E27FC236}">
                  <a16:creationId xmlns:a16="http://schemas.microsoft.com/office/drawing/2014/main" id="{9394393D-B979-4E26-9F5B-EBC79630A77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7" y="64183"/>
              <a:ext cx="9029047" cy="6716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ACC8D734-3964-4A7E-A0AF-D204576B11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5" name="Rectangle 12">
                <a:extLst>
                  <a:ext uri="{FF2B5EF4-FFF2-40B4-BE49-F238E27FC236}">
                    <a16:creationId xmlns:a16="http://schemas.microsoft.com/office/drawing/2014/main" id="{140030F3-FABE-43C4-99E9-31013E2758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025" y="246872"/>
                <a:ext cx="8622676" cy="6364582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  <p:cxnSp>
            <p:nvCxnSpPr>
              <p:cNvPr id="6" name="Straight Connector 13">
                <a:extLst>
                  <a:ext uri="{FF2B5EF4-FFF2-40B4-BE49-F238E27FC236}">
                    <a16:creationId xmlns:a16="http://schemas.microsoft.com/office/drawing/2014/main" id="{7F9557CB-C67A-4BC8-9883-3DA7B792E751}"/>
                  </a:ext>
                </a:extLst>
              </p:cNvPr>
              <p:cNvCxnSpPr/>
              <p:nvPr/>
            </p:nvCxnSpPr>
            <p:spPr>
              <a:xfrm>
                <a:off x="247025" y="6389249"/>
                <a:ext cx="8622676" cy="1587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FF80CE0C-E48E-400A-A633-82EC17F0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0B8C020-14B5-44E3-966A-94A55A2D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D1B65B11-696C-4AC4-9868-59844727B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784956-02F8-466F-9781-F1B85CA9371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452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>
            <a:extLst>
              <a:ext uri="{FF2B5EF4-FFF2-40B4-BE49-F238E27FC236}">
                <a16:creationId xmlns:a16="http://schemas.microsoft.com/office/drawing/2014/main" id="{D40D5C4E-B4B8-4639-9E7D-0D395EFD48ED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9E0AB215-5BD9-40BC-9996-23D045A7B1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8" name="Rectangle 16">
                <a:extLst>
                  <a:ext uri="{FF2B5EF4-FFF2-40B4-BE49-F238E27FC236}">
                    <a16:creationId xmlns:a16="http://schemas.microsoft.com/office/drawing/2014/main" id="{2B515FF3-5D80-46F7-8188-E5FB0B082B8A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7" y="64183"/>
                <a:ext cx="9029047" cy="6716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" name="Group 10">
                <a:extLst>
                  <a:ext uri="{FF2B5EF4-FFF2-40B4-BE49-F238E27FC236}">
                    <a16:creationId xmlns:a16="http://schemas.microsoft.com/office/drawing/2014/main" id="{6A8BEA42-2B00-4004-A211-6C2C29BB00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0" name="Rectangle 18">
                  <a:extLst>
                    <a:ext uri="{FF2B5EF4-FFF2-40B4-BE49-F238E27FC236}">
                      <a16:creationId xmlns:a16="http://schemas.microsoft.com/office/drawing/2014/main" id="{210733E5-2E3E-4F64-A41B-D020163F013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7025" y="246872"/>
                  <a:ext cx="8622676" cy="6364582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/>
                </a:p>
              </p:txBody>
            </p:sp>
            <p:cxnSp>
              <p:nvCxnSpPr>
                <p:cNvPr id="11" name="Straight Connector 19">
                  <a:extLst>
                    <a:ext uri="{FF2B5EF4-FFF2-40B4-BE49-F238E27FC236}">
                      <a16:creationId xmlns:a16="http://schemas.microsoft.com/office/drawing/2014/main" id="{076E214D-4EF0-41FC-AF27-3932673C7096}"/>
                    </a:ext>
                  </a:extLst>
                </p:cNvPr>
                <p:cNvCxnSpPr/>
                <p:nvPr/>
              </p:nvCxnSpPr>
              <p:spPr>
                <a:xfrm>
                  <a:off x="247025" y="6389249"/>
                  <a:ext cx="8622676" cy="1587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" name="Rectangle 32">
              <a:extLst>
                <a:ext uri="{FF2B5EF4-FFF2-40B4-BE49-F238E27FC236}">
                  <a16:creationId xmlns:a16="http://schemas.microsoft.com/office/drawing/2014/main" id="{F97514C6-250A-44C6-837C-1688B0413EF4}"/>
                </a:ext>
              </a:extLst>
            </p:cNvPr>
            <p:cNvSpPr/>
            <p:nvPr/>
          </p:nvSpPr>
          <p:spPr>
            <a:xfrm rot="5400000">
              <a:off x="801568" y="3274246"/>
              <a:ext cx="6134441" cy="63495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/>
              <a:t>Mastertitelformat bearbeiten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096D637-FC61-4014-9A50-B280AC9AF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0C0109A0-6ECD-428B-BD7F-001987A42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CED9099B-3FCC-48C9-99B0-F4223AA2C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975EC5-C4C3-43C8-8671-1C5BE60B155D}" type="slidenum">
              <a:rPr lang="en-US" altLang="de-DE"/>
              <a:pPr>
                <a:defRPr/>
              </a:pPr>
              <a:t>‹Nr.›</a:t>
            </a:fld>
            <a:endParaRPr lang="en-US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599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, Bild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7">
            <a:extLst>
              <a:ext uri="{FF2B5EF4-FFF2-40B4-BE49-F238E27FC236}">
                <a16:creationId xmlns:a16="http://schemas.microsoft.com/office/drawing/2014/main" id="{54E8F98A-E82C-4CE3-A481-2A713A96ED93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grpSp>
          <p:nvGrpSpPr>
            <p:cNvPr id="7" name="Group 25">
              <a:extLst>
                <a:ext uri="{FF2B5EF4-FFF2-40B4-BE49-F238E27FC236}">
                  <a16:creationId xmlns:a16="http://schemas.microsoft.com/office/drawing/2014/main" id="{E265B62D-D81A-4F98-A029-34EE61AC09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9" name="Group 26">
                <a:extLst>
                  <a:ext uri="{FF2B5EF4-FFF2-40B4-BE49-F238E27FC236}">
                    <a16:creationId xmlns:a16="http://schemas.microsoft.com/office/drawing/2014/main" id="{EA394420-62F7-4105-8DFD-A98D8AE494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pic>
              <p:nvPicPr>
                <p:cNvPr id="11" name="Rectangle 28">
                  <a:extLst>
                    <a:ext uri="{FF2B5EF4-FFF2-40B4-BE49-F238E27FC236}">
                      <a16:creationId xmlns:a16="http://schemas.microsoft.com/office/drawing/2014/main" id="{F5420A61-8D54-4F64-9D53-1497C1288466}"/>
                    </a:ext>
                  </a:extLst>
                </p:cNvPr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7" y="64183"/>
                  <a:ext cx="9029047" cy="671693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2" name="Group 10">
                  <a:extLst>
                    <a:ext uri="{FF2B5EF4-FFF2-40B4-BE49-F238E27FC236}">
                      <a16:creationId xmlns:a16="http://schemas.microsoft.com/office/drawing/2014/main" id="{3B5154AB-49E0-41D3-8CD6-49A5F6E7CC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13" name="Rectangle 30">
                    <a:extLst>
                      <a:ext uri="{FF2B5EF4-FFF2-40B4-BE49-F238E27FC236}">
                        <a16:creationId xmlns:a16="http://schemas.microsoft.com/office/drawing/2014/main" id="{CDD7A69F-2F36-4B98-9B70-0276C7F6406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247025" y="246872"/>
                    <a:ext cx="8622676" cy="6364582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/>
                  </a:p>
                </p:txBody>
              </p:sp>
              <p:cxnSp>
                <p:nvCxnSpPr>
                  <p:cNvPr id="14" name="Straight Connector 31">
                    <a:extLst>
                      <a:ext uri="{FF2B5EF4-FFF2-40B4-BE49-F238E27FC236}">
                        <a16:creationId xmlns:a16="http://schemas.microsoft.com/office/drawing/2014/main" id="{652FB63B-0AA1-4593-9959-8CF04DDE4898}"/>
                      </a:ext>
                    </a:extLst>
                  </p:cNvPr>
                  <p:cNvCxnSpPr/>
                  <p:nvPr/>
                </p:nvCxnSpPr>
                <p:spPr>
                  <a:xfrm>
                    <a:off x="247025" y="6389249"/>
                    <a:ext cx="8622676" cy="1587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10" name="Rectangle 27">
                <a:extLst>
                  <a:ext uri="{FF2B5EF4-FFF2-40B4-BE49-F238E27FC236}">
                    <a16:creationId xmlns:a16="http://schemas.microsoft.com/office/drawing/2014/main" id="{F484D6A2-086E-4591-A927-1661811E7F70}"/>
                  </a:ext>
                </a:extLst>
              </p:cNvPr>
              <p:cNvSpPr/>
              <p:nvPr/>
            </p:nvSpPr>
            <p:spPr>
              <a:xfrm rot="5400000">
                <a:off x="801568" y="3274246"/>
                <a:ext cx="6134441" cy="63495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</p:grpSp>
        <p:sp>
          <p:nvSpPr>
            <p:cNvPr id="8" name="Rectangle 24">
              <a:extLst>
                <a:ext uri="{FF2B5EF4-FFF2-40B4-BE49-F238E27FC236}">
                  <a16:creationId xmlns:a16="http://schemas.microsoft.com/office/drawing/2014/main" id="{7B38FFB1-F17D-4FC6-B777-9211F98D71EC}"/>
                </a:ext>
              </a:extLst>
            </p:cNvPr>
            <p:cNvSpPr/>
            <p:nvPr/>
          </p:nvSpPr>
          <p:spPr>
            <a:xfrm rot="10800000">
              <a:off x="259074" y="1594222"/>
              <a:ext cx="3574791" cy="63487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/>
              <a:t>Mastertitelformat bearbeiten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 rtlCol="0">
            <a:norm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7063FC8C-298D-4A11-B97D-6ACBD2698EA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26B5CFBD-A407-483C-B092-A7C98190736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D7891C61-BD3C-419B-8B21-CBA0703039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72320D-7C63-4D8F-AE34-4D2ACEC5E0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93639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6662B3F-5A05-4E97-8CC4-AC9C8C10D56E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BFA6560C-95F5-4FD6-968B-B3D9EB097D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8" name="Rectangle 17">
                <a:extLst>
                  <a:ext uri="{FF2B5EF4-FFF2-40B4-BE49-F238E27FC236}">
                    <a16:creationId xmlns:a16="http://schemas.microsoft.com/office/drawing/2014/main" id="{74CB9347-DE17-4F6D-954E-7BA3B5A3752B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7" y="64183"/>
                <a:ext cx="9029047" cy="6716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" name="Group 10">
                <a:extLst>
                  <a:ext uri="{FF2B5EF4-FFF2-40B4-BE49-F238E27FC236}">
                    <a16:creationId xmlns:a16="http://schemas.microsoft.com/office/drawing/2014/main" id="{87930FFC-8F1D-4BA8-BE3E-C7EC262F1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58C4AE98-5D62-41E4-9F69-F5F72C70BD1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7025" y="246872"/>
                  <a:ext cx="8622676" cy="6364582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/>
                </a:p>
              </p:txBody>
            </p:sp>
            <p:cxnSp>
              <p:nvCxnSpPr>
                <p:cNvPr id="11" name="Straight Connector 20">
                  <a:extLst>
                    <a:ext uri="{FF2B5EF4-FFF2-40B4-BE49-F238E27FC236}">
                      <a16:creationId xmlns:a16="http://schemas.microsoft.com/office/drawing/2014/main" id="{E41C5E7D-E0A2-406B-B2B2-00497F063018}"/>
                    </a:ext>
                  </a:extLst>
                </p:cNvPr>
                <p:cNvCxnSpPr/>
                <p:nvPr/>
              </p:nvCxnSpPr>
              <p:spPr>
                <a:xfrm>
                  <a:off x="247025" y="6389249"/>
                  <a:ext cx="8622676" cy="1587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9740B040-B145-4D6B-B62A-B42062DDC26E}"/>
                </a:ext>
              </a:extLst>
            </p:cNvPr>
            <p:cNvSpPr/>
            <p:nvPr/>
          </p:nvSpPr>
          <p:spPr>
            <a:xfrm rot="5400000">
              <a:off x="801568" y="3274246"/>
              <a:ext cx="6134441" cy="63495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A1A1CB9B-0BD2-4D90-B10D-C1016A70C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B579D377-819F-44B9-9230-103856A28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4124620-F9E4-466B-AED5-C0D51730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AED3F6-7A61-4B34-BC9D-7249DC4FC1D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50130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über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>
            <a:extLst>
              <a:ext uri="{FF2B5EF4-FFF2-40B4-BE49-F238E27FC236}">
                <a16:creationId xmlns:a16="http://schemas.microsoft.com/office/drawing/2014/main" id="{6A8F57FE-0E86-4FD6-BE30-AE5C863ACD92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grpSp>
          <p:nvGrpSpPr>
            <p:cNvPr id="6" name="Group 16">
              <a:extLst>
                <a:ext uri="{FF2B5EF4-FFF2-40B4-BE49-F238E27FC236}">
                  <a16:creationId xmlns:a16="http://schemas.microsoft.com/office/drawing/2014/main" id="{0ED54058-1F7B-41EF-B746-18D65FDB6A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8" name="Rectangle 18">
                <a:extLst>
                  <a:ext uri="{FF2B5EF4-FFF2-40B4-BE49-F238E27FC236}">
                    <a16:creationId xmlns:a16="http://schemas.microsoft.com/office/drawing/2014/main" id="{8B5AA948-ED25-422D-A613-300848F31DA1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7" y="64183"/>
                <a:ext cx="9029047" cy="6716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" name="Group 10">
                <a:extLst>
                  <a:ext uri="{FF2B5EF4-FFF2-40B4-BE49-F238E27FC236}">
                    <a16:creationId xmlns:a16="http://schemas.microsoft.com/office/drawing/2014/main" id="{120496EA-B7EC-4BE0-9C11-86ADFB8F5A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A21BDA3-5C20-4419-AF75-CC174B1E768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7025" y="246872"/>
                  <a:ext cx="8622676" cy="6364582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/>
                </a:p>
              </p:txBody>
            </p:sp>
            <p:cxnSp>
              <p:nvCxnSpPr>
                <p:cNvPr id="11" name="Straight Connector 22">
                  <a:extLst>
                    <a:ext uri="{FF2B5EF4-FFF2-40B4-BE49-F238E27FC236}">
                      <a16:creationId xmlns:a16="http://schemas.microsoft.com/office/drawing/2014/main" id="{077D877C-836C-4896-B423-4F408397AD2F}"/>
                    </a:ext>
                  </a:extLst>
                </p:cNvPr>
                <p:cNvCxnSpPr/>
                <p:nvPr/>
              </p:nvCxnSpPr>
              <p:spPr>
                <a:xfrm>
                  <a:off x="247025" y="6389249"/>
                  <a:ext cx="8622676" cy="1587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" name="Rectangle 19">
              <a:extLst>
                <a:ext uri="{FF2B5EF4-FFF2-40B4-BE49-F238E27FC236}">
                  <a16:creationId xmlns:a16="http://schemas.microsoft.com/office/drawing/2014/main" id="{73FE7B07-A002-473B-A53E-1B6AF2362594}"/>
                </a:ext>
              </a:extLst>
            </p:cNvPr>
            <p:cNvSpPr/>
            <p:nvPr/>
          </p:nvSpPr>
          <p:spPr>
            <a:xfrm>
              <a:off x="255900" y="4203542"/>
              <a:ext cx="8622676" cy="63487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AAB18F8-3EAD-442B-8850-F29DC42DD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8C764742-FD1E-40FF-8EEA-81BFF15F7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1F65A004-2F0E-40CD-95B1-D2079BDC4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11D48D-865E-4146-8FC7-53F4E666022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7034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>
            <a:extLst>
              <a:ext uri="{FF2B5EF4-FFF2-40B4-BE49-F238E27FC236}">
                <a16:creationId xmlns:a16="http://schemas.microsoft.com/office/drawing/2014/main" id="{A1B6B1B1-17FF-4BC2-BE7E-78A659F5BE79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pic>
          <p:nvPicPr>
            <p:cNvPr id="5" name="Rectangle 13">
              <a:extLst>
                <a:ext uri="{FF2B5EF4-FFF2-40B4-BE49-F238E27FC236}">
                  <a16:creationId xmlns:a16="http://schemas.microsoft.com/office/drawing/2014/main" id="{A0631B12-6F93-473B-9C70-0B68E99CC6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7" y="64183"/>
              <a:ext cx="9029047" cy="6716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A9A48B7F-A217-436A-886C-8A15A81F1F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27EB6C97-FD60-420F-8D4F-77B762B1AC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025" y="246872"/>
                <a:ext cx="8622676" cy="6364582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  <p:cxnSp>
            <p:nvCxnSpPr>
              <p:cNvPr id="8" name="Straight Connector 16">
                <a:extLst>
                  <a:ext uri="{FF2B5EF4-FFF2-40B4-BE49-F238E27FC236}">
                    <a16:creationId xmlns:a16="http://schemas.microsoft.com/office/drawing/2014/main" id="{BDFD8528-31EF-4B79-824E-6E7CB88E2432}"/>
                  </a:ext>
                </a:extLst>
              </p:cNvPr>
              <p:cNvCxnSpPr/>
              <p:nvPr/>
            </p:nvCxnSpPr>
            <p:spPr>
              <a:xfrm>
                <a:off x="247025" y="6389249"/>
                <a:ext cx="8622676" cy="1587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" name="Rectangle 17">
                <a:extLst>
                  <a:ext uri="{FF2B5EF4-FFF2-40B4-BE49-F238E27FC236}">
                    <a16:creationId xmlns:a16="http://schemas.microsoft.com/office/drawing/2014/main" id="{9A17DAB0-D4F0-4FC6-85A9-06E75095F46C}"/>
                  </a:ext>
                </a:extLst>
              </p:cNvPr>
              <p:cNvSpPr/>
              <p:nvPr/>
            </p:nvSpPr>
            <p:spPr>
              <a:xfrm>
                <a:off x="247025" y="1611845"/>
                <a:ext cx="8622676" cy="63487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F8D4C7D-673F-4305-84E1-0C54ABC71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F2A2A92-C6CF-4DDC-89BD-C9C6EB98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C51E79D-6E6B-439D-81FA-DA6D6B28B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743C6E-4EEF-4969-9C2B-73AAE0C2639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01209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>
            <a:extLst>
              <a:ext uri="{FF2B5EF4-FFF2-40B4-BE49-F238E27FC236}">
                <a16:creationId xmlns:a16="http://schemas.microsoft.com/office/drawing/2014/main" id="{429871F6-BDE6-4973-BACA-7351966F3318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73038"/>
            <a:ext cx="8778875" cy="6511925"/>
            <a:chOff x="182880" y="173699"/>
            <a:chExt cx="8778240" cy="6510602"/>
          </a:xfrm>
        </p:grpSpPr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120EE371-CB31-40F5-B4CC-A9A35A6EA8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7" name="Rectangle 14">
                <a:extLst>
                  <a:ext uri="{FF2B5EF4-FFF2-40B4-BE49-F238E27FC236}">
                    <a16:creationId xmlns:a16="http://schemas.microsoft.com/office/drawing/2014/main" id="{F0B5EFEE-934C-422F-A389-EC1E15947714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7" y="64183"/>
                <a:ext cx="9029047" cy="6716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" name="Group 10">
                <a:extLst>
                  <a:ext uri="{FF2B5EF4-FFF2-40B4-BE49-F238E27FC236}">
                    <a16:creationId xmlns:a16="http://schemas.microsoft.com/office/drawing/2014/main" id="{4D270B2F-285D-4911-904B-C0CB1FC0F2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9" name="Rectangle 16">
                  <a:extLst>
                    <a:ext uri="{FF2B5EF4-FFF2-40B4-BE49-F238E27FC236}">
                      <a16:creationId xmlns:a16="http://schemas.microsoft.com/office/drawing/2014/main" id="{AAD3D217-2510-4155-A5F8-7C9A8F30612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7025" y="246872"/>
                  <a:ext cx="8622676" cy="6364582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/>
                </a:p>
              </p:txBody>
            </p:sp>
            <p:cxnSp>
              <p:nvCxnSpPr>
                <p:cNvPr id="10" name="Straight Connector 18">
                  <a:extLst>
                    <a:ext uri="{FF2B5EF4-FFF2-40B4-BE49-F238E27FC236}">
                      <a16:creationId xmlns:a16="http://schemas.microsoft.com/office/drawing/2014/main" id="{21203795-1456-4E22-8165-A72BCC63B08B}"/>
                    </a:ext>
                  </a:extLst>
                </p:cNvPr>
                <p:cNvCxnSpPr/>
                <p:nvPr/>
              </p:nvCxnSpPr>
              <p:spPr>
                <a:xfrm>
                  <a:off x="247025" y="6389249"/>
                  <a:ext cx="8622676" cy="1587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id="{18316F01-A40E-404B-A759-4360C0F8AABC}"/>
                </a:ext>
              </a:extLst>
            </p:cNvPr>
            <p:cNvSpPr/>
            <p:nvPr/>
          </p:nvSpPr>
          <p:spPr>
            <a:xfrm rot="5400000">
              <a:off x="4243019" y="3274246"/>
              <a:ext cx="6134441" cy="63495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5057FA6-FA7F-4EB5-B162-801C61CE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988067-6C81-4447-B736-5D3FDF85E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0C245FA-DA8A-4194-85C6-83B3D7E2E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1378A5-5697-47FF-AC05-A935296B64F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230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8E91CF5-A0DD-475A-9624-5275F687E1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00113" y="244475"/>
            <a:ext cx="7345362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F2D92C1-39DF-410F-9F29-CEDDDE3978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00113" y="2133600"/>
            <a:ext cx="7345362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582AF-75B7-534E-B3AC-1971C0919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4475" y="6372225"/>
            <a:ext cx="2133600" cy="2587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78DAB-E857-E343-92FD-F9F6D7F1F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59475" y="6372225"/>
            <a:ext cx="2895600" cy="257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522E0-6C5D-154B-B114-C9E52BDEE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B0BCC1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ECAD4A33-5C0D-44B5-B234-C3B5F8A4F98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404040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sto MT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79438" indent="-228600" algn="l" rtl="0" eaLnBrk="0" fontAlgn="base" hangingPunct="0">
        <a:spcBef>
          <a:spcPts val="600"/>
        </a:spcBef>
        <a:spcAft>
          <a:spcPct val="0"/>
        </a:spcAft>
        <a:buClr>
          <a:srgbClr val="B0BCC1"/>
        </a:buClr>
        <a:buFont typeface="Arial" panose="020B0604020202020204" pitchFamily="34" charset="0"/>
        <a:buChar char="•"/>
        <a:defRPr sz="2200" kern="1200">
          <a:solidFill>
            <a:srgbClr val="404040"/>
          </a:solidFill>
          <a:latin typeface="+mn-lt"/>
          <a:ea typeface="MS PGothic" panose="020B0600070205080204" pitchFamily="34" charset="-128"/>
          <a:cs typeface="+mn-cs"/>
        </a:defRPr>
      </a:lvl2pPr>
      <a:lvl3pPr marL="808038" indent="-228600" algn="l" rtl="0" eaLnBrk="0" fontAlgn="base" hangingPunct="0">
        <a:spcBef>
          <a:spcPts val="6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MS PGothic" panose="020B0600070205080204" pitchFamily="34" charset="-128"/>
          <a:cs typeface="+mn-cs"/>
        </a:defRPr>
      </a:lvl3pPr>
      <a:lvl4pPr marL="1036638" indent="-228600" algn="l" rtl="0" eaLnBrk="0" fontAlgn="base" hangingPunct="0">
        <a:spcBef>
          <a:spcPts val="600"/>
        </a:spcBef>
        <a:spcAft>
          <a:spcPct val="0"/>
        </a:spcAft>
        <a:buClr>
          <a:srgbClr val="B0BCC1"/>
        </a:buClr>
        <a:buFont typeface="Arial" panose="020B0604020202020204" pitchFamily="34" charset="0"/>
        <a:buChar char="•"/>
        <a:defRPr kern="1200">
          <a:solidFill>
            <a:srgbClr val="404040"/>
          </a:solidFill>
          <a:latin typeface="+mn-lt"/>
          <a:ea typeface="MS PGothic" panose="020B0600070205080204" pitchFamily="34" charset="-128"/>
          <a:cs typeface="+mn-cs"/>
        </a:defRPr>
      </a:lvl4pPr>
      <a:lvl5pPr marL="1265238" indent="-228600" algn="l" rtl="0" eaLnBrk="0" fontAlgn="base" hangingPunct="0">
        <a:spcBef>
          <a:spcPts val="6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kern="1200">
          <a:solidFill>
            <a:srgbClr val="404040"/>
          </a:solidFill>
          <a:latin typeface="+mn-lt"/>
          <a:ea typeface="MS PGothic" panose="020B0600070205080204" pitchFamily="34" charset="-128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-Dok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ond@mpg-ge.net" TargetMode="External"/><Relationship Id="rId2" Type="http://schemas.openxmlformats.org/officeDocument/2006/relationships/hyperlink" Target="mailto:wth@mpg-ge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51520" y="244475"/>
            <a:ext cx="8640960" cy="1339850"/>
          </a:xfrm>
        </p:spPr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Die gymnasiale Oberstufe im</a:t>
            </a:r>
            <a:b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</a:br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achtjährigen Bildungsgang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A7B9204-F7FD-4170-866E-DD346DBBB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281" y="2384884"/>
            <a:ext cx="6695087" cy="208823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de-DE" altLang="de-DE" dirty="0">
                <a:latin typeface="Microsoft Tai Le" panose="020B0502040204020203" pitchFamily="34" charset="0"/>
              </a:rPr>
              <a:t>Informationsveranstaltung zur Vorbereitung des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de-DE" altLang="de-DE" dirty="0">
                <a:latin typeface="Microsoft Tai Le" panose="020B0502040204020203" pitchFamily="34" charset="0"/>
              </a:rPr>
              <a:t>Übergangs in die Qualifikationsphase</a:t>
            </a:r>
            <a:br>
              <a:rPr lang="de-DE" altLang="de-DE" dirty="0">
                <a:latin typeface="Microsoft Tai Le" panose="020B0502040204020203" pitchFamily="34" charset="0"/>
              </a:rPr>
            </a:br>
            <a:endParaRPr lang="de-DE" altLang="de-DE" dirty="0">
              <a:latin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de-DE" altLang="de-DE" dirty="0">
                <a:latin typeface="Microsoft Tai Le" panose="020B0502040204020203" pitchFamily="34" charset="0"/>
              </a:rPr>
              <a:t>Max-Planck-Gymnasium Gelsenkirchen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altLang="de-DE" dirty="0">
              <a:latin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altLang="de-DE" dirty="0">
              <a:latin typeface="Microsoft Tai Le" panose="020B0502040204020203" pitchFamily="34" charset="0"/>
            </a:endParaRPr>
          </a:p>
          <a:p>
            <a:pPr marL="0" indent="0" algn="r" eaLnBrk="1" hangingPunct="1">
              <a:lnSpc>
                <a:spcPct val="90000"/>
              </a:lnSpc>
              <a:buNone/>
            </a:pPr>
            <a:endParaRPr lang="de-DE" altLang="de-DE" dirty="0">
              <a:latin typeface="Microsoft Tai Le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spcBef>
                <a:spcPct val="20000"/>
              </a:spcBef>
            </a:pPr>
            <a:r>
              <a:rPr lang="de-DE" altLang="de-DE" sz="36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Die gymnasiale Oberstufe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8939D73-2A49-4385-9FE9-3A7593994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72816"/>
            <a:ext cx="12134877" cy="4745739"/>
          </a:xfrm>
          <a:prstGeom prst="rect">
            <a:avLst/>
          </a:prstGeom>
        </p:spPr>
      </p:pic>
      <p:sp>
        <p:nvSpPr>
          <p:cNvPr id="14" name="AutoShape 158">
            <a:extLst>
              <a:ext uri="{FF2B5EF4-FFF2-40B4-BE49-F238E27FC236}">
                <a16:creationId xmlns:a16="http://schemas.microsoft.com/office/drawing/2014/main" id="{0CA04E32-B560-44F1-BCD4-863FD3288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7268" y="2708920"/>
            <a:ext cx="374650" cy="561975"/>
          </a:xfrm>
          <a:prstGeom prst="upArrow">
            <a:avLst>
              <a:gd name="adj1" fmla="val 50000"/>
              <a:gd name="adj2" fmla="val 37500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de-DE" altLang="de-DE" sz="1800"/>
          </a:p>
        </p:txBody>
      </p:sp>
      <p:sp>
        <p:nvSpPr>
          <p:cNvPr id="15" name="AutoShape 158">
            <a:extLst>
              <a:ext uri="{FF2B5EF4-FFF2-40B4-BE49-F238E27FC236}">
                <a16:creationId xmlns:a16="http://schemas.microsoft.com/office/drawing/2014/main" id="{33D2A616-3C68-42D6-AD38-84CF45A63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7268" y="4581128"/>
            <a:ext cx="374650" cy="561975"/>
          </a:xfrm>
          <a:prstGeom prst="upArrow">
            <a:avLst>
              <a:gd name="adj1" fmla="val 50000"/>
              <a:gd name="adj2" fmla="val 37500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de-DE" altLang="de-DE" sz="1800"/>
          </a:p>
        </p:txBody>
      </p:sp>
      <p:sp>
        <p:nvSpPr>
          <p:cNvPr id="16" name="Text Box 156">
            <a:extLst>
              <a:ext uri="{FF2B5EF4-FFF2-40B4-BE49-F238E27FC236}">
                <a16:creationId xmlns:a16="http://schemas.microsoft.com/office/drawing/2014/main" id="{65FB1A2F-4050-4732-8CF1-1D3BA0834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9562" y="3789040"/>
            <a:ext cx="1085850" cy="968375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e-DE" altLang="de-DE" sz="1200" b="1" dirty="0">
                <a:ea typeface="+mn-ea"/>
                <a:cs typeface="Arial" panose="020B0604020202020204" pitchFamily="34" charset="0"/>
              </a:rPr>
              <a:t>FHR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e-DE" altLang="de-DE" sz="1200" b="1" dirty="0">
                <a:ea typeface="+mn-ea"/>
                <a:cs typeface="Arial" panose="020B0604020202020204" pitchFamily="34" charset="0"/>
              </a:rPr>
              <a:t>schulischer Teil</a:t>
            </a:r>
            <a:endParaRPr lang="de-DE" altLang="de-DE" sz="1200" b="1" dirty="0">
              <a:effectLst>
                <a:outerShdw blurRad="38100" dist="38100" dir="2700000" algn="tl">
                  <a:srgbClr val="FFFFFF"/>
                </a:outerShdw>
              </a:effectLst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284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Versetzungsbestimmungen</a:t>
            </a:r>
          </a:p>
        </p:txBody>
      </p:sp>
      <p:graphicFrame>
        <p:nvGraphicFramePr>
          <p:cNvPr id="7" name="Group 4">
            <a:extLst>
              <a:ext uri="{FF2B5EF4-FFF2-40B4-BE49-F238E27FC236}">
                <a16:creationId xmlns:a16="http://schemas.microsoft.com/office/drawing/2014/main" id="{7A83430B-DAF6-4BD7-BEE6-1A7CA1B39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236532"/>
              </p:ext>
            </p:extLst>
          </p:nvPr>
        </p:nvGraphicFramePr>
        <p:xfrm>
          <a:off x="741734" y="1988840"/>
          <a:ext cx="7660532" cy="955675"/>
        </p:xfrm>
        <a:graphic>
          <a:graphicData uri="http://schemas.openxmlformats.org/drawingml/2006/table">
            <a:tbl>
              <a:tblPr/>
              <a:tblGrid>
                <a:gridCol w="618101">
                  <a:extLst>
                    <a:ext uri="{9D8B030D-6E8A-4147-A177-3AD203B41FA5}">
                      <a16:colId xmlns:a16="http://schemas.microsoft.com/office/drawing/2014/main" val="178797281"/>
                    </a:ext>
                  </a:extLst>
                </a:gridCol>
                <a:gridCol w="502032">
                  <a:extLst>
                    <a:ext uri="{9D8B030D-6E8A-4147-A177-3AD203B41FA5}">
                      <a16:colId xmlns:a16="http://schemas.microsoft.com/office/drawing/2014/main" val="1140762341"/>
                    </a:ext>
                  </a:extLst>
                </a:gridCol>
                <a:gridCol w="503430">
                  <a:extLst>
                    <a:ext uri="{9D8B030D-6E8A-4147-A177-3AD203B41FA5}">
                      <a16:colId xmlns:a16="http://schemas.microsoft.com/office/drawing/2014/main" val="1747883021"/>
                    </a:ext>
                  </a:extLst>
                </a:gridCol>
                <a:gridCol w="503430">
                  <a:extLst>
                    <a:ext uri="{9D8B030D-6E8A-4147-A177-3AD203B41FA5}">
                      <a16:colId xmlns:a16="http://schemas.microsoft.com/office/drawing/2014/main" val="2080120172"/>
                    </a:ext>
                  </a:extLst>
                </a:gridCol>
                <a:gridCol w="502033">
                  <a:extLst>
                    <a:ext uri="{9D8B030D-6E8A-4147-A177-3AD203B41FA5}">
                      <a16:colId xmlns:a16="http://schemas.microsoft.com/office/drawing/2014/main" val="2897914731"/>
                    </a:ext>
                  </a:extLst>
                </a:gridCol>
                <a:gridCol w="503430">
                  <a:extLst>
                    <a:ext uri="{9D8B030D-6E8A-4147-A177-3AD203B41FA5}">
                      <a16:colId xmlns:a16="http://schemas.microsoft.com/office/drawing/2014/main" val="2836668061"/>
                    </a:ext>
                  </a:extLst>
                </a:gridCol>
                <a:gridCol w="503430">
                  <a:extLst>
                    <a:ext uri="{9D8B030D-6E8A-4147-A177-3AD203B41FA5}">
                      <a16:colId xmlns:a16="http://schemas.microsoft.com/office/drawing/2014/main" val="2471247344"/>
                    </a:ext>
                  </a:extLst>
                </a:gridCol>
                <a:gridCol w="502032">
                  <a:extLst>
                    <a:ext uri="{9D8B030D-6E8A-4147-A177-3AD203B41FA5}">
                      <a16:colId xmlns:a16="http://schemas.microsoft.com/office/drawing/2014/main" val="1079067745"/>
                    </a:ext>
                  </a:extLst>
                </a:gridCol>
                <a:gridCol w="503430">
                  <a:extLst>
                    <a:ext uri="{9D8B030D-6E8A-4147-A177-3AD203B41FA5}">
                      <a16:colId xmlns:a16="http://schemas.microsoft.com/office/drawing/2014/main" val="3781643780"/>
                    </a:ext>
                  </a:extLst>
                </a:gridCol>
                <a:gridCol w="503430">
                  <a:extLst>
                    <a:ext uri="{9D8B030D-6E8A-4147-A177-3AD203B41FA5}">
                      <a16:colId xmlns:a16="http://schemas.microsoft.com/office/drawing/2014/main" val="1155327188"/>
                    </a:ext>
                  </a:extLst>
                </a:gridCol>
                <a:gridCol w="502033">
                  <a:extLst>
                    <a:ext uri="{9D8B030D-6E8A-4147-A177-3AD203B41FA5}">
                      <a16:colId xmlns:a16="http://schemas.microsoft.com/office/drawing/2014/main" val="2796440351"/>
                    </a:ext>
                  </a:extLst>
                </a:gridCol>
                <a:gridCol w="2013721">
                  <a:extLst>
                    <a:ext uri="{9D8B030D-6E8A-4147-A177-3AD203B41FA5}">
                      <a16:colId xmlns:a16="http://schemas.microsoft.com/office/drawing/2014/main" val="3948165184"/>
                    </a:ext>
                  </a:extLst>
                </a:gridCol>
              </a:tblGrid>
              <a:tr h="38417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EF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0FB"/>
                    </a:solidFill>
                  </a:tcPr>
                </a:tc>
                <a:tc gridSpan="10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Versetzung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Versetzungsgrundlage:         10 Fächer</a:t>
                      </a:r>
                      <a:endParaRPr kumimoji="0" lang="de-DE" altLang="de-DE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0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327664"/>
                  </a:ext>
                </a:extLst>
              </a:tr>
              <a:tr h="57150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f FS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KU/</a:t>
                      </a:r>
                      <a:b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</a:b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MU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GW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NW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(PL)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SP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NW/</a:t>
                      </a:r>
                      <a:b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</a:b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FS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Wahl-fach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359783"/>
                  </a:ext>
                </a:extLst>
              </a:tr>
            </a:tbl>
          </a:graphicData>
        </a:graphic>
      </p:graphicFrame>
      <p:sp>
        <p:nvSpPr>
          <p:cNvPr id="8" name="Rectangle 48">
            <a:extLst>
              <a:ext uri="{FF2B5EF4-FFF2-40B4-BE49-F238E27FC236}">
                <a16:creationId xmlns:a16="http://schemas.microsoft.com/office/drawing/2014/main" id="{011AFFF9-AE9C-4CFE-A463-960D45922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477" y="3312889"/>
            <a:ext cx="766053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de-DE" altLang="de-DE" sz="1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Wer in nicht mehr als einem der 10 Kurse mangelhafte Leistungen und in allen übrigen Fächern ausreichende Leistungen hat, ist versetzt!</a:t>
            </a:r>
          </a:p>
          <a:p>
            <a:endParaRPr lang="de-DE" altLang="de-DE" sz="1800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r>
              <a:rPr lang="de-DE" altLang="de-DE" sz="18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Aber</a:t>
            </a:r>
            <a:r>
              <a:rPr lang="de-DE" altLang="de-DE" sz="1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: Mangelhafte Leistungen in Fächergruppe 1 müssen durch befriedigende Leistungen in Fächergruppe 1 ausgeglichen werden!</a:t>
            </a:r>
          </a:p>
          <a:p>
            <a:endParaRPr lang="de-DE" altLang="de-DE" sz="1800" b="1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r>
              <a:rPr lang="de-DE" altLang="de-DE" sz="1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Mit der Versetzung ist der Mittlere Schulabschluss erreicht!</a:t>
            </a:r>
          </a:p>
          <a:p>
            <a:r>
              <a:rPr lang="de-DE" altLang="de-DE" sz="1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Bei Nichtversetzung ggf. Hauptschulabschluss.</a:t>
            </a:r>
          </a:p>
        </p:txBody>
      </p:sp>
    </p:spTree>
    <p:extLst>
      <p:ext uri="{BB962C8B-B14F-4D97-AF65-F5344CB8AC3E}">
        <p14:creationId xmlns:p14="http://schemas.microsoft.com/office/powerpoint/2010/main" val="299893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200" dirty="0">
                <a:latin typeface="Microsoft Tai Le" panose="020B0502040204020203" pitchFamily="34" charset="0"/>
              </a:rPr>
              <a:t>Die Qualifikationsphase – Pflichtfächer</a:t>
            </a:r>
            <a:br>
              <a:rPr lang="de-DE" altLang="de-DE" sz="3200" dirty="0">
                <a:latin typeface="Microsoft Tai Le" panose="020B0502040204020203" pitchFamily="34" charset="0"/>
              </a:rPr>
            </a:br>
            <a:r>
              <a:rPr lang="de-DE" altLang="de-DE" sz="3200" dirty="0">
                <a:latin typeface="Microsoft Tai Le" panose="020B0502040204020203" pitchFamily="34" charset="0"/>
              </a:rPr>
              <a:t>(als Grundkurs oder Leistungskurs)</a:t>
            </a:r>
          </a:p>
        </p:txBody>
      </p:sp>
      <p:graphicFrame>
        <p:nvGraphicFramePr>
          <p:cNvPr id="6" name="Group 11">
            <a:extLst>
              <a:ext uri="{FF2B5EF4-FFF2-40B4-BE49-F238E27FC236}">
                <a16:creationId xmlns:a16="http://schemas.microsoft.com/office/drawing/2014/main" id="{D400198D-DF7D-46AB-B85C-55BA6A97A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563679"/>
              </p:ext>
            </p:extLst>
          </p:nvPr>
        </p:nvGraphicFramePr>
        <p:xfrm>
          <a:off x="250825" y="1881012"/>
          <a:ext cx="8648700" cy="4212284"/>
        </p:xfrm>
        <a:graphic>
          <a:graphicData uri="http://schemas.openxmlformats.org/drawingml/2006/table">
            <a:tbl>
              <a:tblPr/>
              <a:tblGrid>
                <a:gridCol w="6638925">
                  <a:extLst>
                    <a:ext uri="{9D8B030D-6E8A-4147-A177-3AD203B41FA5}">
                      <a16:colId xmlns:a16="http://schemas.microsoft.com/office/drawing/2014/main" val="586104237"/>
                    </a:ext>
                  </a:extLst>
                </a:gridCol>
                <a:gridCol w="503238">
                  <a:extLst>
                    <a:ext uri="{9D8B030D-6E8A-4147-A177-3AD203B41FA5}">
                      <a16:colId xmlns:a16="http://schemas.microsoft.com/office/drawing/2014/main" val="2762961458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1141118227"/>
                    </a:ext>
                  </a:extLst>
                </a:gridCol>
                <a:gridCol w="503237">
                  <a:extLst>
                    <a:ext uri="{9D8B030D-6E8A-4147-A177-3AD203B41FA5}">
                      <a16:colId xmlns:a16="http://schemas.microsoft.com/office/drawing/2014/main" val="185289826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39820253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Fach</a:t>
                      </a:r>
                      <a:endParaRPr kumimoji="0" lang="de-DE" alt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Q1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Q2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36357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Deutsch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203686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eine aus EF fortgeführte Fremdsprache (E, F, I)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27140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Kunst oder Musik oder Literatur (nur in Q1)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886006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eine aus EF fortgeführte Gesellschaftswissenschaft (SW,GE, EK, PL, PA)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881096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Geschichte als ZK in Q2 (alternativ als GK in Q1)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76383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Sozialwissenschaften als ZK in Q2 (alternativ als GK in Q1)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6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61458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Mathematik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646197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eine aus EF fortgeführte Naturwissenschaft (Bi, Ch, Ph)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51495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Religion/ersatzweise Philosophie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Tai Le" panose="020B0502040204020203" pitchFamily="34" charset="0"/>
                        <a:ea typeface="MS PGothic" panose="020B0600070205080204" pitchFamily="34" charset="-128"/>
                        <a:cs typeface="Microsoft Tai Le" panose="020B0502040204020203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63330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Sport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48694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weitere Fremdsprache </a:t>
                      </a:r>
                      <a:r>
                        <a:rPr kumimoji="0" lang="de-DE" altLang="de-DE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oder</a:t>
                      </a:r>
                      <a:r>
                        <a:rPr kumimoji="0" lang="de-DE" alt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 weiteres Fach aus dem Aufgabenfeld III (+Informatik)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X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578716"/>
                  </a:ext>
                </a:extLst>
              </a:tr>
              <a:tr h="493713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weitere Fächer zur Erfüllung der Wochenstunden  und Kursanzahl nach Wahl im Rahmen des schulischen Angebots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Tai Le" panose="020B0502040204020203" pitchFamily="34" charset="0"/>
                          <a:ea typeface="MS PGothic" panose="020B0600070205080204" pitchFamily="34" charset="-128"/>
                          <a:cs typeface="Microsoft Tai Le" panose="020B0502040204020203" pitchFamily="34" charset="0"/>
                        </a:rPr>
                        <a:t>(u.a. möglich:  1 Projektkurs)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0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77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574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Kursarten und Anzahl in der Q1</a:t>
            </a: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9E97033C-BC88-44AC-8CBB-B467B4AF0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3834347"/>
            <a:ext cx="827303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Leistungskurse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werden 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5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-stündig unterrichtet.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Grundkurse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werden 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3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-stündig unterrichtet.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Ausnahmen: 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neu einsetzende Fremdsprache: 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4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-stündig </a:t>
            </a:r>
            <a:r>
              <a:rPr lang="de-DE" altLang="de-DE" sz="1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(nur als Grundkurs möglich)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Projektkurse: 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3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-stündig</a:t>
            </a:r>
          </a:p>
        </p:txBody>
      </p: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C2614EF7-A4EC-445F-8D8C-E3A4B4B95B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7222162"/>
              </p:ext>
            </p:extLst>
          </p:nvPr>
        </p:nvGraphicFramePr>
        <p:xfrm>
          <a:off x="1692188" y="1772816"/>
          <a:ext cx="5759623" cy="1849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6" name="Document" r:id="rId3" imgW="9071654" imgH="3037444" progId="Word.Document.12">
                  <p:embed/>
                </p:oleObj>
              </mc:Choice>
              <mc:Fallback>
                <p:oleObj name="Document" r:id="rId3" imgW="9071654" imgH="30374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2188" y="1772816"/>
                        <a:ext cx="5759623" cy="1849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997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51520" y="244475"/>
            <a:ext cx="8352928" cy="1339850"/>
          </a:xfrm>
        </p:spPr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Anzahl der Wochenstunden und Kurse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62FCD8-3EE3-4C79-8C9B-BE7BA5AD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133600"/>
            <a:ext cx="8136904" cy="3932238"/>
          </a:xfrm>
        </p:spPr>
        <p:txBody>
          <a:bodyPr/>
          <a:lstStyle/>
          <a:p>
            <a: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in der Qualifikationsphase 38 - 40 Kurse</a:t>
            </a:r>
            <a:b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</a:br>
            <a: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(ein Kurs = ein Halbjahr)</a:t>
            </a:r>
          </a:p>
          <a:p>
            <a: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in der gymnasialen Oberstufe insgesamt</a:t>
            </a:r>
            <a:b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</a:br>
            <a: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102 Wochenstunden</a:t>
            </a:r>
          </a:p>
          <a:p>
            <a: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pro Jahrgang also durchschnittlich</a:t>
            </a:r>
            <a:b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</a:br>
            <a:r>
              <a:rPr 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34 Wochenstunden</a:t>
            </a:r>
          </a:p>
        </p:txBody>
      </p:sp>
    </p:spTree>
    <p:extLst>
      <p:ext uri="{BB962C8B-B14F-4D97-AF65-F5344CB8AC3E}">
        <p14:creationId xmlns:p14="http://schemas.microsoft.com/office/powerpoint/2010/main" val="70263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Wahl der vier Abiturfächer</a:t>
            </a:r>
            <a:br>
              <a:rPr lang="de-DE" altLang="de-DE" sz="3600" dirty="0">
                <a:latin typeface="Microsoft Tai Le" panose="020B0502040204020203" pitchFamily="34" charset="0"/>
              </a:rPr>
            </a:br>
            <a:r>
              <a:rPr lang="de-DE" altLang="de-DE" sz="3600" dirty="0">
                <a:latin typeface="Microsoft Tai Le" panose="020B0502040204020203" pitchFamily="34" charset="0"/>
              </a:rPr>
              <a:t>(2xLK und 2xGK)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498CDA-8AE2-47E5-8D89-145A31D5E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916832"/>
            <a:ext cx="8496944" cy="4149006"/>
          </a:xfrm>
        </p:spPr>
        <p:txBody>
          <a:bodyPr/>
          <a:lstStyle/>
          <a:p>
            <a:pPr eaLnBrk="1" hangingPunct="1"/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zwei Fächer aus dem Kanon „</a:t>
            </a:r>
            <a:r>
              <a:rPr lang="de-DE" altLang="de-DE" sz="20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Deutsch, Mathematik, Fremdsprache“</a:t>
            </a:r>
            <a:endParaRPr lang="de-DE" altLang="de-DE" sz="2000" dirty="0">
              <a:solidFill>
                <a:schemeClr val="tx1"/>
              </a:solidFill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pPr eaLnBrk="1" hangingPunct="1"/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Abdeckung aller </a:t>
            </a:r>
            <a:r>
              <a:rPr lang="de-DE" altLang="de-DE" sz="20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drei Aufgabenfelder </a:t>
            </a:r>
            <a:b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</a:br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(Kunst oder Musik können das erste Aufgabenfeld alleine nicht abdecken)</a:t>
            </a:r>
          </a:p>
          <a:p>
            <a:pPr eaLnBrk="1" hangingPunct="1"/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ein Leistungskurs muss </a:t>
            </a:r>
            <a:r>
              <a:rPr lang="de-DE" altLang="de-DE" sz="20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Deutsch, Mathematik</a:t>
            </a:r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, eine fortgeführte </a:t>
            </a:r>
            <a:r>
              <a:rPr lang="de-DE" altLang="de-DE" sz="20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Fremdsprache</a:t>
            </a:r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 oder eine </a:t>
            </a:r>
            <a:r>
              <a:rPr lang="de-DE" altLang="de-DE" sz="20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Naturwissenschaft</a:t>
            </a:r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 sein.</a:t>
            </a:r>
          </a:p>
          <a:p>
            <a:pPr eaLnBrk="1" hangingPunct="1"/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der zweite LK ist im Rahmen des Angebots der Schule frei wählbar</a:t>
            </a:r>
          </a:p>
          <a:p>
            <a:pPr eaLnBrk="1" hangingPunct="1"/>
            <a:r>
              <a:rPr lang="de-DE" altLang="de-DE" sz="20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Religion und Sport </a:t>
            </a:r>
            <a:r>
              <a:rPr lang="de-DE" altLang="de-DE" sz="20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können nicht gleichzeitig Abiturfächer sein</a:t>
            </a:r>
            <a:endParaRPr lang="de-DE" altLang="de-DE" sz="2000" dirty="0">
              <a:solidFill>
                <a:schemeClr val="tx1"/>
              </a:solidFill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338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Klausurverpflichtungen in der </a:t>
            </a:r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Qualifikationsphase</a:t>
            </a:r>
            <a:endParaRPr lang="de-DE" altLang="de-DE" sz="3600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A7B9204-F7FD-4170-866E-DD346DBBB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537075"/>
          </a:xfrm>
        </p:spPr>
        <p:txBody>
          <a:bodyPr/>
          <a:lstStyle/>
          <a:p>
            <a:pPr marL="0" indent="0" eaLnBrk="1" hangingPunct="1">
              <a:spcBef>
                <a:spcPct val="50000"/>
              </a:spcBef>
              <a:buNone/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Klausuren müssen geschrieben werden in: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den vier Abiturfächern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Deutsch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Mathematik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einer Fremdsprache (und immer in Italienisch als neu einsetzender Fremdsprache)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einer weiteren Fremdsprache </a:t>
            </a:r>
            <a:r>
              <a:rPr lang="de-DE" altLang="de-DE" i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oder</a:t>
            </a: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  einem weiteren Fach aus dem NW-Bereich.</a:t>
            </a:r>
          </a:p>
        </p:txBody>
      </p:sp>
    </p:spTree>
    <p:extLst>
      <p:ext uri="{BB962C8B-B14F-4D97-AF65-F5344CB8AC3E}">
        <p14:creationId xmlns:p14="http://schemas.microsoft.com/office/powerpoint/2010/main" val="320480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Klausurverpflichtungen in der </a:t>
            </a:r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Qualifikationsphase</a:t>
            </a:r>
            <a:endParaRPr lang="de-DE" altLang="de-DE" sz="3600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A7B9204-F7FD-4170-866E-DD346DBBB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537075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Weitere Klausuren sind möglich.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Pro Halbjahr werden jeweils zwei Klausuren geschrieben.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In der Q2.2 werden nur noch in A1-A3 Klausuren geschrieben.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In den modernen Fremdsprachen wird in der Q1 eine Klausur durch eine mündliche Prüfung ersetzt.</a:t>
            </a:r>
          </a:p>
        </p:txBody>
      </p:sp>
    </p:spTree>
    <p:extLst>
      <p:ext uri="{BB962C8B-B14F-4D97-AF65-F5344CB8AC3E}">
        <p14:creationId xmlns:p14="http://schemas.microsoft.com/office/powerpoint/2010/main" val="2446883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Projektkurse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A7B9204-F7FD-4170-866E-DD346DBBB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537075"/>
          </a:xfrm>
        </p:spPr>
        <p:txBody>
          <a:bodyPr/>
          <a:lstStyle/>
          <a:p>
            <a:pPr eaLnBrk="1" hangingPunct="1"/>
            <a:r>
              <a:rPr lang="de-DE" altLang="de-DE" sz="2000" dirty="0">
                <a:latin typeface="Microsoft Tai Le" panose="020B0502040204020203" pitchFamily="34" charset="0"/>
              </a:rPr>
              <a:t>Dreistündiger Jahreskurs (also keine Abwahl zum Halbjahr möglich)</a:t>
            </a:r>
          </a:p>
          <a:p>
            <a:pPr eaLnBrk="1" hangingPunct="1"/>
            <a:r>
              <a:rPr lang="de-DE" altLang="de-DE" sz="2000" dirty="0">
                <a:latin typeface="Microsoft Tai Le" panose="020B0502040204020203" pitchFamily="34" charset="0"/>
              </a:rPr>
              <a:t>Anbindung an ein Referenzfach (Leistungskurs oder Grundkurs aus der Qualifikationsphase), ggf. auch fächerverbindend oder fachübergreifend.</a:t>
            </a:r>
          </a:p>
          <a:p>
            <a:pPr eaLnBrk="1" hangingPunct="1"/>
            <a:r>
              <a:rPr lang="de-DE" altLang="de-DE" sz="2000" dirty="0">
                <a:latin typeface="Microsoft Tai Le" panose="020B0502040204020203" pitchFamily="34" charset="0"/>
              </a:rPr>
              <a:t>Kein Schüler muss einen Projektkurs belegen, er kann aber zur Erreichung der Mindeststundenzahl erforderlich sein.</a:t>
            </a:r>
          </a:p>
          <a:p>
            <a:pPr eaLnBrk="1" hangingPunct="1"/>
            <a:r>
              <a:rPr lang="de-DE" altLang="de-DE" sz="2000" dirty="0">
                <a:latin typeface="Microsoft Tai Le" panose="020B0502040204020203" pitchFamily="34" charset="0"/>
              </a:rPr>
              <a:t>Jahresnote am Ende des PK, Anrechnung im Umfang von </a:t>
            </a:r>
            <a:br>
              <a:rPr lang="de-DE" altLang="de-DE" sz="2000" dirty="0">
                <a:latin typeface="Microsoft Tai Le" panose="020B0502040204020203" pitchFamily="34" charset="0"/>
              </a:rPr>
            </a:br>
            <a:r>
              <a:rPr lang="de-DE" altLang="de-DE" sz="2000" dirty="0">
                <a:latin typeface="Microsoft Tai Le" panose="020B0502040204020203" pitchFamily="34" charset="0"/>
              </a:rPr>
              <a:t>2 Grundkursen.</a:t>
            </a:r>
          </a:p>
          <a:p>
            <a:pPr eaLnBrk="1" hangingPunct="1"/>
            <a:r>
              <a:rPr lang="de-DE" altLang="de-DE" sz="2000" dirty="0">
                <a:latin typeface="Microsoft Tai Le" panose="020B0502040204020203" pitchFamily="34" charset="0"/>
              </a:rPr>
              <a:t>Leistungsnachweise sind auch in Gruppenarbeiten möglich.</a:t>
            </a:r>
          </a:p>
          <a:p>
            <a:pPr eaLnBrk="1" hangingPunct="1"/>
            <a:r>
              <a:rPr lang="de-DE" altLang="de-DE" sz="2000" dirty="0">
                <a:latin typeface="Microsoft Tai Le" panose="020B0502040204020203" pitchFamily="34" charset="0"/>
              </a:rPr>
              <a:t>Bei Belegung </a:t>
            </a:r>
            <a:r>
              <a:rPr lang="de-DE" altLang="de-DE" sz="2000" b="1" dirty="0">
                <a:latin typeface="Microsoft Tai Le" panose="020B0502040204020203" pitchFamily="34" charset="0"/>
              </a:rPr>
              <a:t>keine</a:t>
            </a:r>
            <a:r>
              <a:rPr lang="de-DE" altLang="de-DE" sz="2000" dirty="0">
                <a:latin typeface="Microsoft Tai Le" panose="020B0502040204020203" pitchFamily="34" charset="0"/>
              </a:rPr>
              <a:t> Facharbeit.</a:t>
            </a:r>
          </a:p>
        </p:txBody>
      </p:sp>
    </p:spTree>
    <p:extLst>
      <p:ext uri="{BB962C8B-B14F-4D97-AF65-F5344CB8AC3E}">
        <p14:creationId xmlns:p14="http://schemas.microsoft.com/office/powerpoint/2010/main" val="94795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CDD7853-BEF9-493C-9322-DF612326B440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Projektkursangebot am MPG Schuljahr 2019/2020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A7B9204-F7FD-4170-866E-DD346DBBB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5370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dirty="0">
                <a:latin typeface="Microsoft Tai Le" panose="020B0502040204020203" pitchFamily="34" charset="0"/>
              </a:rPr>
              <a:t>Welche Projektkurse im kommenden Schuljahr für die Q1 am MPG angeboten werden, steht zum jetzigen noch nicht fest. Diese Informationen werden zeitnah (voraussichtlich nach den Osterferien) bekanntgegeben.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altLang="de-DE" dirty="0">
              <a:latin typeface="Microsoft Tai L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92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EA7E194-C22C-4011-9823-293896D10A55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Leistungsbewertung</a:t>
            </a:r>
            <a:b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</a:br>
            <a:r>
              <a:rPr lang="de-DE" altLang="de-DE" sz="36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Das Punktesystem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9C53F45-1CB3-4176-B8BF-0E9B66C3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060575"/>
            <a:ext cx="8229600" cy="43211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Noten werden in Punkte umgerechnet.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altLang="de-DE" sz="2200" dirty="0">
              <a:solidFill>
                <a:schemeClr val="tx1"/>
              </a:solidFill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altLang="de-DE" sz="2200" dirty="0">
              <a:solidFill>
                <a:schemeClr val="tx1"/>
              </a:solidFill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altLang="de-DE" sz="2200" dirty="0">
              <a:solidFill>
                <a:schemeClr val="tx1"/>
              </a:solidFill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Im Punktesystem zählt jede Leistung unter 5 Punkten als Defizit!</a:t>
            </a:r>
          </a:p>
        </p:txBody>
      </p:sp>
      <p:graphicFrame>
        <p:nvGraphicFramePr>
          <p:cNvPr id="4" name="Tabellenplatzhalter 4">
            <a:extLst>
              <a:ext uri="{FF2B5EF4-FFF2-40B4-BE49-F238E27FC236}">
                <a16:creationId xmlns:a16="http://schemas.microsoft.com/office/drawing/2014/main" id="{FF854871-BD08-4DC7-AA0F-1F5E989663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4256842"/>
              </p:ext>
            </p:extLst>
          </p:nvPr>
        </p:nvGraphicFramePr>
        <p:xfrm>
          <a:off x="539750" y="2874963"/>
          <a:ext cx="8064496" cy="74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0403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1+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1-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2+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2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2-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3+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3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3-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4+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4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4-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5+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5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5-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6</a:t>
                      </a:r>
                    </a:p>
                  </a:txBody>
                  <a:tcPr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15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14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13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12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11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10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9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8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7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6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5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4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3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2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1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solidFill>
                            <a:srgbClr val="FF0000"/>
                          </a:solidFill>
                          <a:latin typeface="Microsoft Tai Le" panose="020B0502040204020203" pitchFamily="34" charset="0"/>
                          <a:cs typeface="Microsoft Tai Le" panose="020B0502040204020203" pitchFamily="34" charset="0"/>
                        </a:rPr>
                        <a:t>0</a:t>
                      </a:r>
                    </a:p>
                  </a:txBody>
                  <a:tcPr marT="45700" marB="457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EA7E194-C22C-4011-9823-293896D10A55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Zulassung zum Abitur Leistungsdefizite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1010C0-8275-40B0-8FBC-8DDEB41F8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772816"/>
            <a:ext cx="8280920" cy="4293022"/>
          </a:xfrm>
        </p:spPr>
        <p:txBody>
          <a:bodyPr/>
          <a:lstStyle/>
          <a:p>
            <a:pPr marL="0" indent="0">
              <a:buNone/>
            </a:pPr>
            <a:r>
              <a:rPr 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Eingebracht werden müssen alle Pflichtkurse und alle 4 Kurse der Abiturfächer, weitere Kurse sind möglich.</a:t>
            </a:r>
          </a:p>
          <a:p>
            <a:pPr marL="0" indent="0">
              <a:buNone/>
            </a:pPr>
            <a:endParaRPr lang="de-DE" sz="2000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Höchstzahl der Defizite bei Einbringung von: 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35 - 37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Kursen:	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7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Defizite, davon höchstens 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3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Leistungskursdefizite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38 - 40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Kursen:	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8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Defizite, davon höchstens </a:t>
            </a: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3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Leistungskursdefizite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None/>
            </a:pPr>
            <a:endParaRPr lang="de-DE" altLang="de-DE" sz="2000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de-DE" altLang="de-DE" sz="2000" b="1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Kein</a:t>
            </a: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anzurechnender Kurs darf mit 0 Punkten abgeschlossen werden.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de-DE" altLang="de-DE" sz="20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In Block I (= Qualifikationsphase) müssen mindestens 200 Punkte erreicht werden.</a:t>
            </a:r>
          </a:p>
        </p:txBody>
      </p:sp>
    </p:spTree>
    <p:extLst>
      <p:ext uri="{BB962C8B-B14F-4D97-AF65-F5344CB8AC3E}">
        <p14:creationId xmlns:p14="http://schemas.microsoft.com/office/powerpoint/2010/main" val="2239822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EA7E194-C22C-4011-9823-293896D10A55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51520" y="244475"/>
            <a:ext cx="8640960" cy="1339850"/>
          </a:xfrm>
        </p:spPr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Berechnung der Gesamtqualifikation 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9C53F45-1CB3-4176-B8BF-0E9B66C3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44824"/>
            <a:ext cx="8302377" cy="468051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dirty="0">
                <a:latin typeface="Microsoft Tai Le" panose="020B0502040204020203" pitchFamily="34" charset="0"/>
              </a:rPr>
              <a:t>Block I (Qualifikationsphase) mindestens 200, höchstens 600 Punkte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>
                <a:latin typeface="Microsoft Tai Le" panose="020B0502040204020203" pitchFamily="34" charset="0"/>
              </a:rPr>
              <a:t>Einbringung von mindestens 35 Kursen der 4 Halbjahre der Qualifikationsphase: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latin typeface="Microsoft Tai Le" panose="020B0502040204020203" pitchFamily="34" charset="0"/>
              </a:rPr>
              <a:t>Pflichtfächer (D, M, FS, NW, GW, RE/PL, MU/KU/LI, Schwerpunktfach), nicht: Sport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latin typeface="Microsoft Tai Le" panose="020B0502040204020203" pitchFamily="34" charset="0"/>
              </a:rPr>
              <a:t>Leistungskurse werden doppelt, Grundkurse einfach gewertet.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>
                <a:latin typeface="Microsoft Tai Le" panose="020B0502040204020203" pitchFamily="34" charset="0"/>
              </a:rPr>
              <a:t>Die Endnote im Projektkurs kann im Umfang von 2 Halbjahresnoten auf die Grundkurse angerechnet werden.</a:t>
            </a:r>
          </a:p>
        </p:txBody>
      </p:sp>
    </p:spTree>
    <p:extLst>
      <p:ext uri="{BB962C8B-B14F-4D97-AF65-F5344CB8AC3E}">
        <p14:creationId xmlns:p14="http://schemas.microsoft.com/office/powerpoint/2010/main" val="907856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EA7E194-C22C-4011-9823-293896D10A55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51520" y="244475"/>
            <a:ext cx="8640960" cy="1339850"/>
          </a:xfrm>
        </p:spPr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Berechnung der Gesamtqualifikation 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9C53F45-1CB3-4176-B8BF-0E9B66C3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44824"/>
            <a:ext cx="8302377" cy="468051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sz="2600" dirty="0">
                <a:latin typeface="Microsoft Tai Le" panose="020B0502040204020203" pitchFamily="34" charset="0"/>
              </a:rPr>
              <a:t>Block II (Abitur) mindestens 100, höchstens 300 Punkte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600" dirty="0">
                <a:latin typeface="Microsoft Tai Le" panose="020B0502040204020203" pitchFamily="34" charset="0"/>
              </a:rPr>
              <a:t>Leistungen in den 4 Fächern der Abiturprüfung</a:t>
            </a:r>
            <a:br>
              <a:rPr lang="de-DE" altLang="de-DE" sz="2600" dirty="0">
                <a:latin typeface="Microsoft Tai Le" panose="020B0502040204020203" pitchFamily="34" charset="0"/>
              </a:rPr>
            </a:br>
            <a:r>
              <a:rPr lang="de-DE" altLang="de-DE" sz="2600" dirty="0">
                <a:latin typeface="Microsoft Tai Le" panose="020B0502040204020203" pitchFamily="34" charset="0"/>
              </a:rPr>
              <a:t>(je fünffache Wertung)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600" dirty="0">
                <a:latin typeface="Microsoft Tai Le" panose="020B0502040204020203" pitchFamily="34" charset="0"/>
              </a:rPr>
              <a:t>Die Punktesumme aus Block I und Block II wird umgerechnet in die Durchschnittsnote des Abiturs.</a:t>
            </a:r>
          </a:p>
        </p:txBody>
      </p:sp>
    </p:spTree>
    <p:extLst>
      <p:ext uri="{BB962C8B-B14F-4D97-AF65-F5344CB8AC3E}">
        <p14:creationId xmlns:p14="http://schemas.microsoft.com/office/powerpoint/2010/main" val="384018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EA7E194-C22C-4011-9823-293896D10A55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51520" y="244475"/>
            <a:ext cx="8640960" cy="1339850"/>
          </a:xfrm>
        </p:spPr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Rücktritt und Wiederholung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9C53F45-1CB3-4176-B8BF-0E9B66C3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44824"/>
            <a:ext cx="8496944" cy="4680519"/>
          </a:xfrm>
        </p:spPr>
        <p:txBody>
          <a:bodyPr/>
          <a:lstStyle/>
          <a:p>
            <a:r>
              <a:rPr lang="de-DE" altLang="de-DE" sz="22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Eine Wiederholung der Einführungsphase ist möglich!</a:t>
            </a:r>
            <a:endParaRPr lang="de-DE" altLang="de-DE" sz="2200" b="1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Bis zum Ende des ersten Halbjahres ist ein freiwilliger Rücktritt in die EF </a:t>
            </a:r>
            <a:r>
              <a:rPr lang="de-DE" altLang="de-DE" sz="22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auf Antrag </a:t>
            </a:r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möglich, </a:t>
            </a:r>
            <a:r>
              <a:rPr lang="de-DE" altLang="de-DE" sz="2200" b="1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falls</a:t>
            </a:r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 die Qualifikation zum Abitur gefährdet ist. </a:t>
            </a:r>
          </a:p>
          <a:p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Die bereits erfolgte Versetzung wird dann unwirksam und muss erneut erreicht werden. </a:t>
            </a:r>
          </a:p>
          <a:p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Über den Rücktritt entscheidet die Jahrgangsstufenkonferenz.</a:t>
            </a:r>
          </a:p>
          <a:p>
            <a:r>
              <a:rPr lang="de-DE" altLang="de-DE" sz="2200" dirty="0">
                <a:solidFill>
                  <a:schemeClr val="tx1"/>
                </a:solidFill>
                <a:latin typeface="Microsoft Tai Le" panose="020B0502040204020203" pitchFamily="34" charset="0"/>
                <a:cs typeface="Microsoft Tai Le" panose="020B0502040204020203" pitchFamily="34" charset="0"/>
              </a:rPr>
              <a:t>Das absolvierte Halbjahr wird auf die Gesamtverweildauer von vier Jahren angerechnet.</a:t>
            </a:r>
          </a:p>
        </p:txBody>
      </p:sp>
    </p:spTree>
    <p:extLst>
      <p:ext uri="{BB962C8B-B14F-4D97-AF65-F5344CB8AC3E}">
        <p14:creationId xmlns:p14="http://schemas.microsoft.com/office/powerpoint/2010/main" val="2448560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EA7E194-C22C-4011-9823-293896D10A55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51520" y="244475"/>
            <a:ext cx="8640960" cy="1339850"/>
          </a:xfrm>
        </p:spPr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Rücktritt und Wiederholung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9C53F45-1CB3-4176-B8BF-0E9B66C3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44824"/>
            <a:ext cx="8496944" cy="4680519"/>
          </a:xfrm>
        </p:spPr>
        <p:txBody>
          <a:bodyPr/>
          <a:lstStyle/>
          <a:p>
            <a:r>
              <a:rPr lang="de-DE" altLang="de-DE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Am Ende jedes Halbjahres der Qualifikationsphase wird geprüft, ob die Zulassung zur Abiturprüfung durch Defizitkurse im LK oder GK gefährdet ist. </a:t>
            </a:r>
          </a:p>
          <a:p>
            <a:r>
              <a:rPr lang="de-DE" altLang="de-DE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Im Falle einer drohenden bzw. bereits erfolgten Nichtzulassung müssen die jeweiligen Halbjahre wiederholt werden!</a:t>
            </a:r>
          </a:p>
          <a:p>
            <a:r>
              <a:rPr lang="de-DE" altLang="de-DE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Einmal erreichte Abschlüsse bleiben erhalten.</a:t>
            </a:r>
            <a:endParaRPr lang="de-DE" altLang="de-DE" dirty="0">
              <a:solidFill>
                <a:schemeClr val="tx1"/>
              </a:solidFill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553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EA7E194-C22C-4011-9823-293896D10A55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51520" y="244475"/>
            <a:ext cx="8640960" cy="1339850"/>
          </a:xfrm>
        </p:spPr>
        <p:txBody>
          <a:bodyPr/>
          <a:lstStyle/>
          <a:p>
            <a:pPr eaLnBrk="1" hangingPunct="1"/>
            <a:r>
              <a:rPr lang="de-DE" altLang="de-DE" sz="3600" dirty="0">
                <a:latin typeface="Microsoft Tai Le" panose="020B0502040204020203" pitchFamily="34" charset="0"/>
              </a:rPr>
              <a:t>Erläuterungen des Wahlverfahrens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9C53F45-1CB3-4176-B8BF-0E9B66C3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44824"/>
            <a:ext cx="8302377" cy="46805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de-DE" altLang="de-DE" sz="2800" dirty="0">
                <a:latin typeface="Microsoft Tai Le" panose="020B0502040204020203" pitchFamily="34" charset="0"/>
              </a:rPr>
              <a:t>Die Wahl der Leistungs- und Grundkurse für die Qualifikationsphase findet von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altLang="de-DE" sz="2800" b="1" dirty="0">
              <a:latin typeface="Microsoft Tai Le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de-DE" altLang="de-DE" sz="2800" dirty="0">
                <a:latin typeface="Microsoft Tai Le" panose="020B0502040204020203" pitchFamily="34" charset="0"/>
              </a:rPr>
              <a:t>zu individualisierten Terminen (Aushang im Stufenkasten) statt.</a:t>
            </a:r>
          </a:p>
        </p:txBody>
      </p:sp>
    </p:spTree>
    <p:extLst>
      <p:ext uri="{BB962C8B-B14F-4D97-AF65-F5344CB8AC3E}">
        <p14:creationId xmlns:p14="http://schemas.microsoft.com/office/powerpoint/2010/main" val="2171147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el 1">
            <a:extLst>
              <a:ext uri="{FF2B5EF4-FFF2-40B4-BE49-F238E27FC236}">
                <a16:creationId xmlns:a16="http://schemas.microsoft.com/office/drawing/2014/main" id="{83C18AB1-CCF5-47EB-ADA9-0A51BCDD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44475"/>
            <a:ext cx="8496944" cy="1339850"/>
          </a:xfrm>
        </p:spPr>
        <p:txBody>
          <a:bodyPr/>
          <a:lstStyle/>
          <a:p>
            <a:pPr eaLnBrk="1" hangingPunct="1"/>
            <a:r>
              <a:rPr lang="de-DE" altLang="de-DE" sz="3600" dirty="0"/>
              <a:t>Vielen Dank für die Aufmerksamkeit!</a:t>
            </a:r>
          </a:p>
        </p:txBody>
      </p:sp>
      <p:sp>
        <p:nvSpPr>
          <p:cNvPr id="43010" name="Inhaltsplatzhalter 2">
            <a:extLst>
              <a:ext uri="{FF2B5EF4-FFF2-40B4-BE49-F238E27FC236}">
                <a16:creationId xmlns:a16="http://schemas.microsoft.com/office/drawing/2014/main" id="{AF21D5C4-29DC-4B65-95E6-25259CC49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de-DE" alt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Wir helfen gerne bei weiteren Fragen </a:t>
            </a:r>
            <a:r>
              <a:rPr lang="de-DE" altLang="de-DE" sz="2800" dirty="0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 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de-DE" altLang="de-DE" sz="2800" b="1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de-DE" alt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Stufenleitung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de-DE" alt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Lukas </a:t>
            </a:r>
            <a:r>
              <a:rPr lang="de-DE" altLang="de-DE" sz="2800" dirty="0" err="1">
                <a:latin typeface="Microsoft Tai Le" panose="020B0502040204020203" pitchFamily="34" charset="0"/>
                <a:cs typeface="Microsoft Tai Le" panose="020B0502040204020203" pitchFamily="34" charset="0"/>
              </a:rPr>
              <a:t>Czarnuch</a:t>
            </a:r>
            <a:r>
              <a:rPr lang="de-DE" altLang="de-DE" sz="2800" dirty="0">
                <a:latin typeface="Microsoft Tai Le" panose="020B0502040204020203" pitchFamily="34" charset="0"/>
                <a:cs typeface="Microsoft Tai Le" panose="020B0502040204020203" pitchFamily="34" charset="0"/>
              </a:rPr>
              <a:t> </a:t>
            </a:r>
            <a:r>
              <a:rPr lang="de-DE" altLang="de-DE" sz="2800" dirty="0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 </a:t>
            </a:r>
            <a:r>
              <a:rPr lang="de-DE" altLang="de-DE" sz="2800" dirty="0" err="1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czr</a:t>
            </a:r>
            <a:r>
              <a:rPr lang="de-DE" altLang="de-DE" sz="2800" dirty="0" err="1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  <a:hlinkClick r:id="rId2"/>
              </a:rPr>
              <a:t>@mpg-ge.net</a:t>
            </a:r>
            <a:endParaRPr lang="de-DE" altLang="de-DE" sz="2800" dirty="0">
              <a:latin typeface="Microsoft Tai Le" panose="020B0502040204020203" pitchFamily="34" charset="0"/>
              <a:cs typeface="Microsoft Tai Le" panose="020B0502040204020203" pitchFamily="34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de-DE" altLang="de-DE" sz="2800">
                <a:latin typeface="Microsoft Tai Le" panose="020B0502040204020203" pitchFamily="34" charset="0"/>
                <a:cs typeface="Microsoft Tai Le" panose="020B0502040204020203" pitchFamily="34" charset="0"/>
              </a:rPr>
              <a:t>Bettina Brühl-Schreiner </a:t>
            </a:r>
            <a:r>
              <a:rPr lang="de-DE" altLang="de-DE" sz="2800" dirty="0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 </a:t>
            </a:r>
            <a:r>
              <a:rPr lang="de-DE" altLang="de-DE" sz="2800" dirty="0" err="1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</a:rPr>
              <a:t>brs</a:t>
            </a:r>
            <a:r>
              <a:rPr lang="de-DE" altLang="de-DE" sz="2800" dirty="0" err="1">
                <a:latin typeface="Microsoft Tai Le" panose="020B0502040204020203" pitchFamily="34" charset="0"/>
                <a:cs typeface="Microsoft Tai Le" panose="020B0502040204020203" pitchFamily="34" charset="0"/>
                <a:sym typeface="Wingdings" panose="05000000000000000000" pitchFamily="2" charset="2"/>
                <a:hlinkClick r:id="rId3"/>
              </a:rPr>
              <a:t>@mpg-ge.net</a:t>
            </a:r>
            <a:endParaRPr lang="de-DE" altLang="de-DE" sz="2800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ia">
  <a:themeElements>
    <a:clrScheme name="Theia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Theia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hei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Theia.thmx</Template>
  <TotalTime>0</TotalTime>
  <Words>1030</Words>
  <Application>Microsoft Macintosh PowerPoint</Application>
  <PresentationFormat>Bildschirmpräsentation (4:3)</PresentationFormat>
  <Paragraphs>196</Paragraphs>
  <Slides>19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30" baseType="lpstr">
      <vt:lpstr>Brush Script MT</vt:lpstr>
      <vt:lpstr>ＭＳ Ｐゴシック</vt:lpstr>
      <vt:lpstr>ＭＳ Ｐゴシック</vt:lpstr>
      <vt:lpstr>Arial</vt:lpstr>
      <vt:lpstr>Calibri</vt:lpstr>
      <vt:lpstr>Calisto MT</vt:lpstr>
      <vt:lpstr>Garamond</vt:lpstr>
      <vt:lpstr>Microsoft Tai Le</vt:lpstr>
      <vt:lpstr>Wingdings</vt:lpstr>
      <vt:lpstr>Theia</vt:lpstr>
      <vt:lpstr>Document</vt:lpstr>
      <vt:lpstr>Die gymnasiale Oberstufe im achtjährigen Bildungsgang</vt:lpstr>
      <vt:lpstr>Die gymnasiale Oberstufe </vt:lpstr>
      <vt:lpstr>Versetzungsbestimmungen</vt:lpstr>
      <vt:lpstr>Die Qualifikationsphase – Pflichtfächer (als Grundkurs oder Leistungskurs)</vt:lpstr>
      <vt:lpstr>Kursarten und Anzahl in der Q1</vt:lpstr>
      <vt:lpstr>Anzahl der Wochenstunden und Kurse</vt:lpstr>
      <vt:lpstr>Wahl der vier Abiturfächer (2xLK und 2xGK)</vt:lpstr>
      <vt:lpstr>Klausurverpflichtungen in der Qualifikationsphase</vt:lpstr>
      <vt:lpstr>Klausurverpflichtungen in der Qualifikationsphase</vt:lpstr>
      <vt:lpstr>Projektkurse</vt:lpstr>
      <vt:lpstr>Projektkursangebot am MPG Schuljahr 2019/2020</vt:lpstr>
      <vt:lpstr>Leistungsbewertung Das Punktesystem</vt:lpstr>
      <vt:lpstr>Zulassung zum Abitur Leistungsdefizite </vt:lpstr>
      <vt:lpstr>Berechnung der Gesamtqualifikation </vt:lpstr>
      <vt:lpstr>Berechnung der Gesamtqualifikation </vt:lpstr>
      <vt:lpstr>Rücktritt und Wiederholung</vt:lpstr>
      <vt:lpstr>Rücktritt und Wiederholung</vt:lpstr>
      <vt:lpstr>Erläuterungen des Wahlverfahrens</vt:lpstr>
      <vt:lpstr>Vielen Dank für die Aufmerksamkeit!</vt:lpstr>
    </vt:vector>
  </TitlesOfParts>
  <Company>Stadt Gelsenkirchen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Gymnasiale Oberstufe und Abitur</dc:title>
  <dc:creator>lerchursula</dc:creator>
  <cp:lastModifiedBy>Lukas</cp:lastModifiedBy>
  <cp:revision>68</cp:revision>
  <cp:lastPrinted>2018-03-20T18:11:58Z</cp:lastPrinted>
  <dcterms:created xsi:type="dcterms:W3CDTF">2013-02-19T14:56:43Z</dcterms:created>
  <dcterms:modified xsi:type="dcterms:W3CDTF">2020-03-17T12:44:23Z</dcterms:modified>
</cp:coreProperties>
</file>